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0"/>
  </p:notesMasterIdLst>
  <p:sldIdLst>
    <p:sldId id="316" r:id="rId2"/>
    <p:sldId id="291" r:id="rId3"/>
    <p:sldId id="268" r:id="rId4"/>
    <p:sldId id="269" r:id="rId5"/>
    <p:sldId id="257" r:id="rId6"/>
    <p:sldId id="267" r:id="rId7"/>
    <p:sldId id="258" r:id="rId8"/>
    <p:sldId id="292" r:id="rId9"/>
    <p:sldId id="273" r:id="rId10"/>
    <p:sldId id="272" r:id="rId11"/>
    <p:sldId id="271" r:id="rId12"/>
    <p:sldId id="259" r:id="rId13"/>
    <p:sldId id="270" r:id="rId14"/>
    <p:sldId id="274" r:id="rId15"/>
    <p:sldId id="275" r:id="rId16"/>
    <p:sldId id="277" r:id="rId17"/>
    <p:sldId id="278" r:id="rId18"/>
    <p:sldId id="279" r:id="rId19"/>
    <p:sldId id="280" r:id="rId20"/>
    <p:sldId id="281" r:id="rId21"/>
    <p:sldId id="282" r:id="rId22"/>
    <p:sldId id="284" r:id="rId23"/>
    <p:sldId id="287" r:id="rId24"/>
    <p:sldId id="288" r:id="rId25"/>
    <p:sldId id="289" r:id="rId26"/>
    <p:sldId id="260" r:id="rId27"/>
    <p:sldId id="290" r:id="rId28"/>
    <p:sldId id="371" r:id="rId29"/>
    <p:sldId id="261" r:id="rId30"/>
    <p:sldId id="293" r:id="rId31"/>
    <p:sldId id="294" r:id="rId32"/>
    <p:sldId id="295" r:id="rId33"/>
    <p:sldId id="296" r:id="rId34"/>
    <p:sldId id="262" r:id="rId35"/>
    <p:sldId id="297" r:id="rId36"/>
    <p:sldId id="298" r:id="rId37"/>
    <p:sldId id="299" r:id="rId38"/>
    <p:sldId id="366" r:id="rId39"/>
    <p:sldId id="300" r:id="rId40"/>
    <p:sldId id="302" r:id="rId41"/>
    <p:sldId id="301" r:id="rId42"/>
    <p:sldId id="315" r:id="rId43"/>
    <p:sldId id="369" r:id="rId44"/>
    <p:sldId id="263" r:id="rId45"/>
    <p:sldId id="303" r:id="rId46"/>
    <p:sldId id="304" r:id="rId47"/>
    <p:sldId id="305" r:id="rId48"/>
    <p:sldId id="306" r:id="rId49"/>
    <p:sldId id="307" r:id="rId50"/>
    <p:sldId id="330" r:id="rId51"/>
    <p:sldId id="264" r:id="rId52"/>
    <p:sldId id="309" r:id="rId53"/>
    <p:sldId id="310" r:id="rId54"/>
    <p:sldId id="311" r:id="rId55"/>
    <p:sldId id="312" r:id="rId56"/>
    <p:sldId id="313" r:id="rId57"/>
    <p:sldId id="314" r:id="rId58"/>
    <p:sldId id="308" r:id="rId59"/>
    <p:sldId id="265" r:id="rId60"/>
    <p:sldId id="317" r:id="rId61"/>
    <p:sldId id="322" r:id="rId62"/>
    <p:sldId id="323" r:id="rId63"/>
    <p:sldId id="318" r:id="rId64"/>
    <p:sldId id="367" r:id="rId65"/>
    <p:sldId id="319" r:id="rId66"/>
    <p:sldId id="320" r:id="rId67"/>
    <p:sldId id="331" r:id="rId68"/>
    <p:sldId id="332" r:id="rId69"/>
    <p:sldId id="321" r:id="rId70"/>
    <p:sldId id="333" r:id="rId71"/>
    <p:sldId id="334" r:id="rId72"/>
    <p:sldId id="335" r:id="rId73"/>
    <p:sldId id="336" r:id="rId74"/>
    <p:sldId id="324" r:id="rId75"/>
    <p:sldId id="325" r:id="rId76"/>
    <p:sldId id="326" r:id="rId77"/>
    <p:sldId id="327" r:id="rId78"/>
    <p:sldId id="328" r:id="rId79"/>
    <p:sldId id="329" r:id="rId80"/>
    <p:sldId id="337" r:id="rId81"/>
    <p:sldId id="338" r:id="rId82"/>
    <p:sldId id="339" r:id="rId83"/>
    <p:sldId id="340" r:id="rId84"/>
    <p:sldId id="352" r:id="rId85"/>
    <p:sldId id="353" r:id="rId86"/>
    <p:sldId id="354" r:id="rId87"/>
    <p:sldId id="355" r:id="rId88"/>
    <p:sldId id="356" r:id="rId89"/>
    <p:sldId id="341" r:id="rId90"/>
    <p:sldId id="342" r:id="rId91"/>
    <p:sldId id="343" r:id="rId92"/>
    <p:sldId id="344" r:id="rId93"/>
    <p:sldId id="345" r:id="rId94"/>
    <p:sldId id="346" r:id="rId95"/>
    <p:sldId id="347" r:id="rId96"/>
    <p:sldId id="348" r:id="rId97"/>
    <p:sldId id="349" r:id="rId98"/>
    <p:sldId id="350" r:id="rId99"/>
    <p:sldId id="351" r:id="rId100"/>
    <p:sldId id="370" r:id="rId101"/>
    <p:sldId id="358" r:id="rId102"/>
    <p:sldId id="360" r:id="rId103"/>
    <p:sldId id="361" r:id="rId104"/>
    <p:sldId id="362" r:id="rId105"/>
    <p:sldId id="363" r:id="rId106"/>
    <p:sldId id="365" r:id="rId107"/>
    <p:sldId id="368" r:id="rId108"/>
    <p:sldId id="266" r:id="rId10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510" y="4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microsoft.com/office/2016/11/relationships/changesInfo" Target="changesInfos/changesInfo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scheider, Werner - BK Siegburg" userId="582825dd-cca6-46d1-be31-b0ce063f76c3" providerId="ADAL" clId="{D96BAE46-CC8D-4413-9057-F77957590C4B}"/>
    <pc:docChg chg="modSld">
      <pc:chgData name="Lorscheider, Werner - BK Siegburg" userId="582825dd-cca6-46d1-be31-b0ce063f76c3" providerId="ADAL" clId="{D96BAE46-CC8D-4413-9057-F77957590C4B}" dt="2023-01-17T07:22:05.576" v="130" actId="20577"/>
      <pc:docMkLst>
        <pc:docMk/>
      </pc:docMkLst>
      <pc:sldChg chg="modSp mod">
        <pc:chgData name="Lorscheider, Werner - BK Siegburg" userId="582825dd-cca6-46d1-be31-b0ce063f76c3" providerId="ADAL" clId="{D96BAE46-CC8D-4413-9057-F77957590C4B}" dt="2023-01-17T07:21:09.566" v="112" actId="20577"/>
        <pc:sldMkLst>
          <pc:docMk/>
          <pc:sldMk cId="3009556445" sldId="308"/>
        </pc:sldMkLst>
        <pc:spChg chg="mod">
          <ac:chgData name="Lorscheider, Werner - BK Siegburg" userId="582825dd-cca6-46d1-be31-b0ce063f76c3" providerId="ADAL" clId="{D96BAE46-CC8D-4413-9057-F77957590C4B}" dt="2023-01-17T07:21:09.566" v="112" actId="20577"/>
          <ac:spMkLst>
            <pc:docMk/>
            <pc:sldMk cId="3009556445" sldId="308"/>
            <ac:spMk id="3" creationId="{00000000-0000-0000-0000-000000000000}"/>
          </ac:spMkLst>
        </pc:spChg>
      </pc:sldChg>
      <pc:sldChg chg="modSp mod">
        <pc:chgData name="Lorscheider, Werner - BK Siegburg" userId="582825dd-cca6-46d1-be31-b0ce063f76c3" providerId="ADAL" clId="{D96BAE46-CC8D-4413-9057-F77957590C4B}" dt="2023-01-16T10:31:48.180" v="45" actId="20577"/>
        <pc:sldMkLst>
          <pc:docMk/>
          <pc:sldMk cId="2194384667" sldId="332"/>
        </pc:sldMkLst>
        <pc:spChg chg="mod">
          <ac:chgData name="Lorscheider, Werner - BK Siegburg" userId="582825dd-cca6-46d1-be31-b0ce063f76c3" providerId="ADAL" clId="{D96BAE46-CC8D-4413-9057-F77957590C4B}" dt="2023-01-16T10:31:48.180" v="45" actId="20577"/>
          <ac:spMkLst>
            <pc:docMk/>
            <pc:sldMk cId="2194384667" sldId="332"/>
            <ac:spMk id="3" creationId="{00000000-0000-0000-0000-000000000000}"/>
          </ac:spMkLst>
        </pc:spChg>
      </pc:sldChg>
      <pc:sldChg chg="modSp mod">
        <pc:chgData name="Lorscheider, Werner - BK Siegburg" userId="582825dd-cca6-46d1-be31-b0ce063f76c3" providerId="ADAL" clId="{D96BAE46-CC8D-4413-9057-F77957590C4B}" dt="2023-01-17T07:20:06.415" v="106" actId="20577"/>
        <pc:sldMkLst>
          <pc:docMk/>
          <pc:sldMk cId="3055762836" sldId="340"/>
        </pc:sldMkLst>
        <pc:spChg chg="mod">
          <ac:chgData name="Lorscheider, Werner - BK Siegburg" userId="582825dd-cca6-46d1-be31-b0ce063f76c3" providerId="ADAL" clId="{D96BAE46-CC8D-4413-9057-F77957590C4B}" dt="2023-01-17T07:20:06.415" v="106" actId="20577"/>
          <ac:spMkLst>
            <pc:docMk/>
            <pc:sldMk cId="3055762836" sldId="340"/>
            <ac:spMk id="3" creationId="{00000000-0000-0000-0000-000000000000}"/>
          </ac:spMkLst>
        </pc:spChg>
      </pc:sldChg>
      <pc:sldChg chg="modSp mod">
        <pc:chgData name="Lorscheider, Werner - BK Siegburg" userId="582825dd-cca6-46d1-be31-b0ce063f76c3" providerId="ADAL" clId="{D96BAE46-CC8D-4413-9057-F77957590C4B}" dt="2023-01-17T07:18:04.545" v="83" actId="20577"/>
        <pc:sldMkLst>
          <pc:docMk/>
          <pc:sldMk cId="2156066925" sldId="358"/>
        </pc:sldMkLst>
        <pc:spChg chg="mod">
          <ac:chgData name="Lorscheider, Werner - BK Siegburg" userId="582825dd-cca6-46d1-be31-b0ce063f76c3" providerId="ADAL" clId="{D96BAE46-CC8D-4413-9057-F77957590C4B}" dt="2023-01-17T07:18:04.545" v="83" actId="20577"/>
          <ac:spMkLst>
            <pc:docMk/>
            <pc:sldMk cId="2156066925" sldId="358"/>
            <ac:spMk id="3" creationId="{00000000-0000-0000-0000-000000000000}"/>
          </ac:spMkLst>
        </pc:spChg>
      </pc:sldChg>
      <pc:sldChg chg="modSp mod">
        <pc:chgData name="Lorscheider, Werner - BK Siegburg" userId="582825dd-cca6-46d1-be31-b0ce063f76c3" providerId="ADAL" clId="{D96BAE46-CC8D-4413-9057-F77957590C4B}" dt="2023-01-17T07:18:57.759" v="94" actId="20577"/>
        <pc:sldMkLst>
          <pc:docMk/>
          <pc:sldMk cId="2789751277" sldId="360"/>
        </pc:sldMkLst>
        <pc:spChg chg="mod">
          <ac:chgData name="Lorscheider, Werner - BK Siegburg" userId="582825dd-cca6-46d1-be31-b0ce063f76c3" providerId="ADAL" clId="{D96BAE46-CC8D-4413-9057-F77957590C4B}" dt="2023-01-17T07:18:57.759" v="94" actId="20577"/>
          <ac:spMkLst>
            <pc:docMk/>
            <pc:sldMk cId="2789751277" sldId="360"/>
            <ac:spMk id="3" creationId="{00000000-0000-0000-0000-000000000000}"/>
          </ac:spMkLst>
        </pc:spChg>
      </pc:sldChg>
      <pc:sldChg chg="modSp mod">
        <pc:chgData name="Lorscheider, Werner - BK Siegburg" userId="582825dd-cca6-46d1-be31-b0ce063f76c3" providerId="ADAL" clId="{D96BAE46-CC8D-4413-9057-F77957590C4B}" dt="2023-01-16T11:31:05.498" v="69" actId="20577"/>
        <pc:sldMkLst>
          <pc:docMk/>
          <pc:sldMk cId="2989378983" sldId="365"/>
        </pc:sldMkLst>
        <pc:spChg chg="mod">
          <ac:chgData name="Lorscheider, Werner - BK Siegburg" userId="582825dd-cca6-46d1-be31-b0ce063f76c3" providerId="ADAL" clId="{D96BAE46-CC8D-4413-9057-F77957590C4B}" dt="2023-01-16T11:31:05.498" v="69" actId="20577"/>
          <ac:spMkLst>
            <pc:docMk/>
            <pc:sldMk cId="2989378983" sldId="365"/>
            <ac:spMk id="3" creationId="{00000000-0000-0000-0000-000000000000}"/>
          </ac:spMkLst>
        </pc:spChg>
      </pc:sldChg>
      <pc:sldChg chg="modSp mod">
        <pc:chgData name="Lorscheider, Werner - BK Siegburg" userId="582825dd-cca6-46d1-be31-b0ce063f76c3" providerId="ADAL" clId="{D96BAE46-CC8D-4413-9057-F77957590C4B}" dt="2023-01-17T07:22:05.576" v="130" actId="20577"/>
        <pc:sldMkLst>
          <pc:docMk/>
          <pc:sldMk cId="3718951127" sldId="369"/>
        </pc:sldMkLst>
        <pc:spChg chg="mod">
          <ac:chgData name="Lorscheider, Werner - BK Siegburg" userId="582825dd-cca6-46d1-be31-b0ce063f76c3" providerId="ADAL" clId="{D96BAE46-CC8D-4413-9057-F77957590C4B}" dt="2023-01-17T07:22:05.576" v="130" actId="20577"/>
          <ac:spMkLst>
            <pc:docMk/>
            <pc:sldMk cId="3718951127" sldId="369"/>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A6A170-A192-43E4-B97D-60546A1B621B}" type="datetimeFigureOut">
              <a:rPr lang="de-DE" smtClean="0"/>
              <a:t>17.01.2023</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D4C872-890A-486B-BB4F-4EC77134287D}" type="slidenum">
              <a:rPr lang="de-DE" smtClean="0"/>
              <a:t>‹Nr.›</a:t>
            </a:fld>
            <a:endParaRPr lang="de-DE"/>
          </a:p>
        </p:txBody>
      </p:sp>
    </p:spTree>
    <p:extLst>
      <p:ext uri="{BB962C8B-B14F-4D97-AF65-F5344CB8AC3E}">
        <p14:creationId xmlns:p14="http://schemas.microsoft.com/office/powerpoint/2010/main" val="4125724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ED4C872-890A-486B-BB4F-4EC77134287D}" type="slidenum">
              <a:rPr lang="de-DE" smtClean="0"/>
              <a:t>27</a:t>
            </a:fld>
            <a:endParaRPr lang="de-DE"/>
          </a:p>
        </p:txBody>
      </p:sp>
    </p:spTree>
    <p:extLst>
      <p:ext uri="{BB962C8B-B14F-4D97-AF65-F5344CB8AC3E}">
        <p14:creationId xmlns:p14="http://schemas.microsoft.com/office/powerpoint/2010/main" val="873084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ED4C872-890A-486B-BB4F-4EC77134287D}" type="slidenum">
              <a:rPr lang="de-DE" smtClean="0"/>
              <a:t>28</a:t>
            </a:fld>
            <a:endParaRPr lang="de-DE"/>
          </a:p>
        </p:txBody>
      </p:sp>
    </p:spTree>
    <p:extLst>
      <p:ext uri="{BB962C8B-B14F-4D97-AF65-F5344CB8AC3E}">
        <p14:creationId xmlns:p14="http://schemas.microsoft.com/office/powerpoint/2010/main" val="2883311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ED4C872-890A-486B-BB4F-4EC77134287D}" type="slidenum">
              <a:rPr lang="de-DE" smtClean="0"/>
              <a:t>108</a:t>
            </a:fld>
            <a:endParaRPr lang="de-DE"/>
          </a:p>
        </p:txBody>
      </p:sp>
    </p:spTree>
    <p:extLst>
      <p:ext uri="{BB962C8B-B14F-4D97-AF65-F5344CB8AC3E}">
        <p14:creationId xmlns:p14="http://schemas.microsoft.com/office/powerpoint/2010/main" val="317968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6815FA51-DC8F-47A0-9E75-293E1490D571}" type="datetimeFigureOut">
              <a:rPr lang="de-DE" smtClean="0"/>
              <a:t>17.01.2023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7F6D7B4-79B3-4FF2-8AC4-C4E540FE9395}" type="slidenum">
              <a:rPr lang="de-DE" smtClean="0"/>
              <a:t>‹Nr.›</a:t>
            </a:fld>
            <a:endParaRPr lang="de-DE"/>
          </a:p>
        </p:txBody>
      </p:sp>
    </p:spTree>
    <p:extLst>
      <p:ext uri="{BB962C8B-B14F-4D97-AF65-F5344CB8AC3E}">
        <p14:creationId xmlns:p14="http://schemas.microsoft.com/office/powerpoint/2010/main" val="1520031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815FA51-DC8F-47A0-9E75-293E1490D571}" type="datetimeFigureOut">
              <a:rPr lang="de-DE" smtClean="0"/>
              <a:t>17.01.2023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7F6D7B4-79B3-4FF2-8AC4-C4E540FE9395}" type="slidenum">
              <a:rPr lang="de-DE" smtClean="0"/>
              <a:t>‹Nr.›</a:t>
            </a:fld>
            <a:endParaRPr lang="de-DE"/>
          </a:p>
        </p:txBody>
      </p:sp>
    </p:spTree>
    <p:extLst>
      <p:ext uri="{BB962C8B-B14F-4D97-AF65-F5344CB8AC3E}">
        <p14:creationId xmlns:p14="http://schemas.microsoft.com/office/powerpoint/2010/main" val="4063942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815FA51-DC8F-47A0-9E75-293E1490D571}" type="datetimeFigureOut">
              <a:rPr lang="de-DE" smtClean="0"/>
              <a:t>17.01.2023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7F6D7B4-79B3-4FF2-8AC4-C4E540FE9395}" type="slidenum">
              <a:rPr lang="de-DE" smtClean="0"/>
              <a:t>‹Nr.›</a:t>
            </a:fld>
            <a:endParaRPr lang="de-DE"/>
          </a:p>
        </p:txBody>
      </p:sp>
    </p:spTree>
    <p:extLst>
      <p:ext uri="{BB962C8B-B14F-4D97-AF65-F5344CB8AC3E}">
        <p14:creationId xmlns:p14="http://schemas.microsoft.com/office/powerpoint/2010/main" val="3905749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815FA51-DC8F-47A0-9E75-293E1490D571}" type="datetimeFigureOut">
              <a:rPr lang="de-DE" smtClean="0"/>
              <a:t>17.01.2023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7F6D7B4-79B3-4FF2-8AC4-C4E540FE9395}" type="slidenum">
              <a:rPr lang="de-DE" smtClean="0"/>
              <a:t>‹Nr.›</a:t>
            </a:fld>
            <a:endParaRPr lang="de-DE"/>
          </a:p>
        </p:txBody>
      </p:sp>
    </p:spTree>
    <p:extLst>
      <p:ext uri="{BB962C8B-B14F-4D97-AF65-F5344CB8AC3E}">
        <p14:creationId xmlns:p14="http://schemas.microsoft.com/office/powerpoint/2010/main" val="1974598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6815FA51-DC8F-47A0-9E75-293E1490D571}" type="datetimeFigureOut">
              <a:rPr lang="de-DE" smtClean="0"/>
              <a:t>17.01.2023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7F6D7B4-79B3-4FF2-8AC4-C4E540FE9395}" type="slidenum">
              <a:rPr lang="de-DE" smtClean="0"/>
              <a:t>‹Nr.›</a:t>
            </a:fld>
            <a:endParaRPr lang="de-DE"/>
          </a:p>
        </p:txBody>
      </p:sp>
    </p:spTree>
    <p:extLst>
      <p:ext uri="{BB962C8B-B14F-4D97-AF65-F5344CB8AC3E}">
        <p14:creationId xmlns:p14="http://schemas.microsoft.com/office/powerpoint/2010/main" val="4129160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6815FA51-DC8F-47A0-9E75-293E1490D571}" type="datetimeFigureOut">
              <a:rPr lang="de-DE" smtClean="0"/>
              <a:t>17.01.2023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7F6D7B4-79B3-4FF2-8AC4-C4E540FE9395}" type="slidenum">
              <a:rPr lang="de-DE" smtClean="0"/>
              <a:t>‹Nr.›</a:t>
            </a:fld>
            <a:endParaRPr lang="de-DE"/>
          </a:p>
        </p:txBody>
      </p:sp>
    </p:spTree>
    <p:extLst>
      <p:ext uri="{BB962C8B-B14F-4D97-AF65-F5344CB8AC3E}">
        <p14:creationId xmlns:p14="http://schemas.microsoft.com/office/powerpoint/2010/main" val="597825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6815FA51-DC8F-47A0-9E75-293E1490D571}" type="datetimeFigureOut">
              <a:rPr lang="de-DE" smtClean="0"/>
              <a:t>17.01.2023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B7F6D7B4-79B3-4FF2-8AC4-C4E540FE9395}" type="slidenum">
              <a:rPr lang="de-DE" smtClean="0"/>
              <a:t>‹Nr.›</a:t>
            </a:fld>
            <a:endParaRPr lang="de-DE"/>
          </a:p>
        </p:txBody>
      </p:sp>
    </p:spTree>
    <p:extLst>
      <p:ext uri="{BB962C8B-B14F-4D97-AF65-F5344CB8AC3E}">
        <p14:creationId xmlns:p14="http://schemas.microsoft.com/office/powerpoint/2010/main" val="3868631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6815FA51-DC8F-47A0-9E75-293E1490D571}" type="datetimeFigureOut">
              <a:rPr lang="de-DE" smtClean="0"/>
              <a:t>17.01.2023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B7F6D7B4-79B3-4FF2-8AC4-C4E540FE9395}" type="slidenum">
              <a:rPr lang="de-DE" smtClean="0"/>
              <a:t>‹Nr.›</a:t>
            </a:fld>
            <a:endParaRPr lang="de-DE"/>
          </a:p>
        </p:txBody>
      </p:sp>
    </p:spTree>
    <p:extLst>
      <p:ext uri="{BB962C8B-B14F-4D97-AF65-F5344CB8AC3E}">
        <p14:creationId xmlns:p14="http://schemas.microsoft.com/office/powerpoint/2010/main" val="1966490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815FA51-DC8F-47A0-9E75-293E1490D571}" type="datetimeFigureOut">
              <a:rPr lang="de-DE" smtClean="0"/>
              <a:t>17.01.2023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B7F6D7B4-79B3-4FF2-8AC4-C4E540FE9395}" type="slidenum">
              <a:rPr lang="de-DE" smtClean="0"/>
              <a:t>‹Nr.›</a:t>
            </a:fld>
            <a:endParaRPr lang="de-DE"/>
          </a:p>
        </p:txBody>
      </p:sp>
    </p:spTree>
    <p:extLst>
      <p:ext uri="{BB962C8B-B14F-4D97-AF65-F5344CB8AC3E}">
        <p14:creationId xmlns:p14="http://schemas.microsoft.com/office/powerpoint/2010/main" val="371452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6815FA51-DC8F-47A0-9E75-293E1490D571}" type="datetimeFigureOut">
              <a:rPr lang="de-DE" smtClean="0"/>
              <a:t>17.01.2023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7F6D7B4-79B3-4FF2-8AC4-C4E540FE9395}" type="slidenum">
              <a:rPr lang="de-DE" smtClean="0"/>
              <a:t>‹Nr.›</a:t>
            </a:fld>
            <a:endParaRPr lang="de-DE"/>
          </a:p>
        </p:txBody>
      </p:sp>
    </p:spTree>
    <p:extLst>
      <p:ext uri="{BB962C8B-B14F-4D97-AF65-F5344CB8AC3E}">
        <p14:creationId xmlns:p14="http://schemas.microsoft.com/office/powerpoint/2010/main" val="107704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6815FA51-DC8F-47A0-9E75-293E1490D571}" type="datetimeFigureOut">
              <a:rPr lang="de-DE" smtClean="0"/>
              <a:t>17.01.2023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7F6D7B4-79B3-4FF2-8AC4-C4E540FE9395}" type="slidenum">
              <a:rPr lang="de-DE" smtClean="0"/>
              <a:t>‹Nr.›</a:t>
            </a:fld>
            <a:endParaRPr lang="de-DE"/>
          </a:p>
        </p:txBody>
      </p:sp>
    </p:spTree>
    <p:extLst>
      <p:ext uri="{BB962C8B-B14F-4D97-AF65-F5344CB8AC3E}">
        <p14:creationId xmlns:p14="http://schemas.microsoft.com/office/powerpoint/2010/main" val="843614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5FA51-DC8F-47A0-9E75-293E1490D571}" type="datetimeFigureOut">
              <a:rPr lang="de-DE" smtClean="0"/>
              <a:t>17.01.2023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F6D7B4-79B3-4FF2-8AC4-C4E540FE9395}" type="slidenum">
              <a:rPr lang="de-DE" smtClean="0"/>
              <a:t>‹Nr.›</a:t>
            </a:fld>
            <a:endParaRPr lang="de-DE"/>
          </a:p>
        </p:txBody>
      </p:sp>
    </p:spTree>
    <p:extLst>
      <p:ext uri="{BB962C8B-B14F-4D97-AF65-F5344CB8AC3E}">
        <p14:creationId xmlns:p14="http://schemas.microsoft.com/office/powerpoint/2010/main" val="2641888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Schulsozialarbeit (SSA) am</a:t>
            </a:r>
          </a:p>
        </p:txBody>
      </p:sp>
      <p:pic>
        <p:nvPicPr>
          <p:cNvPr id="4" name="Picture 2" descr="Logo: Berufskolleg des Rhein-Sieg-Kreises Siegbur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7784" y="1484784"/>
            <a:ext cx="3810000" cy="254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1763688" y="4930980"/>
            <a:ext cx="5688632" cy="369332"/>
          </a:xfrm>
          <a:prstGeom prst="rect">
            <a:avLst/>
          </a:prstGeom>
          <a:noFill/>
        </p:spPr>
        <p:txBody>
          <a:bodyPr wrap="square" rtlCol="0">
            <a:spAutoFit/>
          </a:bodyPr>
          <a:lstStyle/>
          <a:p>
            <a:pPr algn="ctr"/>
            <a:r>
              <a:rPr lang="de-DE" dirty="0"/>
              <a:t>Mehr als nur Beratung von Schülerinnen und Schülern…</a:t>
            </a:r>
          </a:p>
        </p:txBody>
      </p:sp>
    </p:spTree>
    <p:extLst>
      <p:ext uri="{BB962C8B-B14F-4D97-AF65-F5344CB8AC3E}">
        <p14:creationId xmlns:p14="http://schemas.microsoft.com/office/powerpoint/2010/main" val="250129847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b="1" dirty="0">
                <a:solidFill>
                  <a:prstClr val="black"/>
                </a:solidFill>
              </a:rPr>
              <a:t>Die Schulsozialarbeit ist Ansprechpartnerin  für:</a:t>
            </a:r>
            <a:endParaRPr lang="de-DE" dirty="0"/>
          </a:p>
        </p:txBody>
      </p:sp>
      <p:sp>
        <p:nvSpPr>
          <p:cNvPr id="3" name="Inhaltsplatzhalter 2"/>
          <p:cNvSpPr>
            <a:spLocks noGrp="1"/>
          </p:cNvSpPr>
          <p:nvPr>
            <p:ph idx="1"/>
          </p:nvPr>
        </p:nvSpPr>
        <p:spPr/>
        <p:txBody>
          <a:bodyPr/>
          <a:lstStyle/>
          <a:p>
            <a:pPr marL="0" lvl="0" indent="0">
              <a:buNone/>
            </a:pPr>
            <a:r>
              <a:rPr lang="de-DE" sz="2400" dirty="0">
                <a:solidFill>
                  <a:prstClr val="black"/>
                </a:solidFill>
              </a:rPr>
              <a:t>•	Schülerinnen und Schüler des Berufskollegs Siegburg</a:t>
            </a:r>
          </a:p>
          <a:p>
            <a:pPr marL="0" lvl="0" indent="0">
              <a:buNone/>
            </a:pPr>
            <a:r>
              <a:rPr lang="de-DE" sz="2400" dirty="0">
                <a:solidFill>
                  <a:prstClr val="black"/>
                </a:solidFill>
              </a:rPr>
              <a:t>•	Eltern von Schülerinnen und Schülern</a:t>
            </a:r>
          </a:p>
          <a:p>
            <a:endParaRPr lang="de-DE" dirty="0"/>
          </a:p>
        </p:txBody>
      </p:sp>
    </p:spTree>
    <p:extLst>
      <p:ext uri="{BB962C8B-B14F-4D97-AF65-F5344CB8AC3E}">
        <p14:creationId xmlns:p14="http://schemas.microsoft.com/office/powerpoint/2010/main" val="32901132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a:bodyPr>
          <a:lstStyle/>
          <a:p>
            <a:pPr marL="0" lvl="0" indent="0">
              <a:lnSpc>
                <a:spcPct val="115000"/>
              </a:lnSpc>
              <a:spcAft>
                <a:spcPts val="1000"/>
              </a:spcAft>
              <a:buSzPts val="1000"/>
              <a:buNone/>
              <a:tabLst>
                <a:tab pos="457200" algn="l"/>
              </a:tabLst>
            </a:pPr>
            <a:r>
              <a:rPr lang="de-DE" sz="1800" b="1" dirty="0">
                <a:ea typeface="Calibri"/>
                <a:cs typeface="Times New Roman"/>
              </a:rPr>
              <a:t>Maßnahmen gegen Mobbing:</a:t>
            </a:r>
          </a:p>
          <a:p>
            <a:pPr lvl="0">
              <a:lnSpc>
                <a:spcPct val="115000"/>
              </a:lnSpc>
              <a:spcAft>
                <a:spcPts val="1000"/>
              </a:spcAft>
              <a:buSzPts val="1000"/>
              <a:buFontTx/>
              <a:buChar char="-"/>
              <a:tabLst>
                <a:tab pos="457200" algn="l"/>
              </a:tabLst>
            </a:pPr>
            <a:r>
              <a:rPr lang="de-DE" sz="1800" dirty="0">
                <a:solidFill>
                  <a:prstClr val="black"/>
                </a:solidFill>
                <a:ea typeface="Calibri"/>
                <a:cs typeface="Times New Roman"/>
              </a:rPr>
              <a:t>Genauso vielfältig wie die Ursachen, die Symptome und die Folgen von Mobbing sind die Lösungsansätze um Mobbing generell zu verhindern oder es zu beenden, wenn es bereits stattfindet.</a:t>
            </a:r>
          </a:p>
          <a:p>
            <a:pPr lvl="0">
              <a:lnSpc>
                <a:spcPct val="115000"/>
              </a:lnSpc>
              <a:spcAft>
                <a:spcPts val="1000"/>
              </a:spcAft>
              <a:buSzPts val="1000"/>
              <a:buFontTx/>
              <a:buChar char="-"/>
              <a:tabLst>
                <a:tab pos="457200" algn="l"/>
              </a:tabLst>
            </a:pPr>
            <a:endParaRPr lang="de-DE" sz="1800" dirty="0">
              <a:solidFill>
                <a:prstClr val="black"/>
              </a:solidFill>
              <a:ea typeface="Calibri"/>
              <a:cs typeface="Times New Roman"/>
            </a:endParaRPr>
          </a:p>
          <a:p>
            <a:pPr marL="0" lvl="0" indent="0">
              <a:lnSpc>
                <a:spcPct val="115000"/>
              </a:lnSpc>
              <a:spcAft>
                <a:spcPts val="1000"/>
              </a:spcAft>
              <a:buSzPts val="1000"/>
              <a:buNone/>
              <a:tabLst>
                <a:tab pos="457200" algn="l"/>
              </a:tabLst>
            </a:pPr>
            <a:r>
              <a:rPr lang="de-DE" sz="1800" b="1" dirty="0">
                <a:ea typeface="Calibri"/>
                <a:cs typeface="Times New Roman"/>
              </a:rPr>
              <a:t>Was kann man konkret tun um Mobbing entgegen zu wirken?</a:t>
            </a:r>
          </a:p>
          <a:p>
            <a:pPr marL="0" lvl="0" indent="0">
              <a:lnSpc>
                <a:spcPct val="115000"/>
              </a:lnSpc>
              <a:spcAft>
                <a:spcPts val="1000"/>
              </a:spcAft>
              <a:buSzPts val="1000"/>
              <a:buNone/>
              <a:tabLst>
                <a:tab pos="457200" algn="l"/>
              </a:tabLst>
            </a:pPr>
            <a:endParaRPr lang="de-DE" sz="1800" b="1" dirty="0">
              <a:ea typeface="Calibri"/>
              <a:cs typeface="Times New Roman"/>
            </a:endParaRPr>
          </a:p>
          <a:p>
            <a:pPr lvl="0">
              <a:lnSpc>
                <a:spcPct val="115000"/>
              </a:lnSpc>
              <a:spcAft>
                <a:spcPts val="1000"/>
              </a:spcAft>
              <a:buSzPts val="1000"/>
              <a:buFontTx/>
              <a:buChar char="-"/>
              <a:tabLst>
                <a:tab pos="457200" algn="l"/>
              </a:tabLst>
            </a:pPr>
            <a:endParaRPr lang="de-DE" sz="1800" dirty="0">
              <a:ea typeface="Calibri"/>
              <a:cs typeface="Times New Roman"/>
            </a:endParaRPr>
          </a:p>
          <a:p>
            <a:pPr marL="0" indent="0">
              <a:buNone/>
            </a:pPr>
            <a:endParaRPr lang="de-DE" sz="2000" dirty="0"/>
          </a:p>
        </p:txBody>
      </p:sp>
    </p:spTree>
    <p:extLst>
      <p:ext uri="{BB962C8B-B14F-4D97-AF65-F5344CB8AC3E}">
        <p14:creationId xmlns:p14="http://schemas.microsoft.com/office/powerpoint/2010/main" val="344079907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a:bodyPr>
          <a:lstStyle/>
          <a:p>
            <a:pPr marL="0" lvl="0" indent="0">
              <a:lnSpc>
                <a:spcPct val="115000"/>
              </a:lnSpc>
              <a:spcAft>
                <a:spcPts val="1000"/>
              </a:spcAft>
              <a:buSzPts val="1000"/>
              <a:buNone/>
              <a:tabLst>
                <a:tab pos="457200" algn="l"/>
              </a:tabLst>
            </a:pPr>
            <a:r>
              <a:rPr lang="de-DE" sz="1800" b="1" dirty="0">
                <a:ea typeface="Calibri"/>
                <a:cs typeface="Times New Roman"/>
              </a:rPr>
              <a:t>Maßnahmen gegen Mobbing:</a:t>
            </a:r>
          </a:p>
          <a:p>
            <a:pPr lvl="0">
              <a:lnSpc>
                <a:spcPct val="115000"/>
              </a:lnSpc>
              <a:spcAft>
                <a:spcPts val="1000"/>
              </a:spcAft>
              <a:buSzPts val="1000"/>
              <a:buFontTx/>
              <a:buChar char="-"/>
              <a:tabLst>
                <a:tab pos="457200" algn="l"/>
              </a:tabLst>
            </a:pPr>
            <a:r>
              <a:rPr lang="de-DE" sz="1800" b="1" dirty="0">
                <a:solidFill>
                  <a:prstClr val="black"/>
                </a:solidFill>
                <a:ea typeface="Calibri"/>
                <a:cs typeface="Times New Roman"/>
              </a:rPr>
              <a:t>Schüler*innen</a:t>
            </a:r>
          </a:p>
          <a:p>
            <a:pPr lvl="0">
              <a:lnSpc>
                <a:spcPct val="115000"/>
              </a:lnSpc>
              <a:spcAft>
                <a:spcPts val="1000"/>
              </a:spcAft>
              <a:buSzPts val="1000"/>
              <a:buFontTx/>
              <a:buChar char="-"/>
              <a:tabLst>
                <a:tab pos="457200" algn="l"/>
              </a:tabLst>
            </a:pPr>
            <a:r>
              <a:rPr lang="de-DE" sz="1800" dirty="0">
                <a:solidFill>
                  <a:prstClr val="black"/>
                </a:solidFill>
                <a:ea typeface="Calibri"/>
                <a:cs typeface="Times New Roman"/>
              </a:rPr>
              <a:t>Sollen den Mut haben, sich an eine Person zu wenden, die helfen kann (Lehrer*innen, Schulsozialarbeiter*innen, Eltern, Freunde, Außenstehende, Beratungsstelle). Viele Opfer schämen sich, dass sie gemobbt werden und leiden still vor sich hin. Es ist jedoch wichtig, dass sie erwachsenen Personen, denen sie vertrauen, von Mobbing-Vorfällen erzählen.</a:t>
            </a:r>
          </a:p>
          <a:p>
            <a:pPr marL="0" lvl="0" indent="0">
              <a:lnSpc>
                <a:spcPct val="115000"/>
              </a:lnSpc>
              <a:spcAft>
                <a:spcPts val="1000"/>
              </a:spcAft>
              <a:buSzPts val="1000"/>
              <a:buNone/>
              <a:tabLst>
                <a:tab pos="457200" algn="l"/>
              </a:tabLst>
            </a:pPr>
            <a:endParaRPr lang="de-DE" sz="1800" b="1" dirty="0">
              <a:ea typeface="Calibri"/>
              <a:cs typeface="Times New Roman"/>
            </a:endParaRPr>
          </a:p>
          <a:p>
            <a:pPr lvl="0">
              <a:lnSpc>
                <a:spcPct val="115000"/>
              </a:lnSpc>
              <a:spcAft>
                <a:spcPts val="1000"/>
              </a:spcAft>
              <a:buSzPts val="1000"/>
              <a:buFontTx/>
              <a:buChar char="-"/>
              <a:tabLst>
                <a:tab pos="457200" algn="l"/>
              </a:tabLst>
            </a:pPr>
            <a:endParaRPr lang="de-DE" sz="1800" dirty="0">
              <a:ea typeface="Calibri"/>
              <a:cs typeface="Times New Roman"/>
            </a:endParaRPr>
          </a:p>
          <a:p>
            <a:pPr marL="0" indent="0">
              <a:buNone/>
            </a:pPr>
            <a:endParaRPr lang="de-DE" sz="2000" dirty="0"/>
          </a:p>
        </p:txBody>
      </p:sp>
    </p:spTree>
    <p:extLst>
      <p:ext uri="{BB962C8B-B14F-4D97-AF65-F5344CB8AC3E}">
        <p14:creationId xmlns:p14="http://schemas.microsoft.com/office/powerpoint/2010/main" val="215606692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a:bodyPr>
          <a:lstStyle/>
          <a:p>
            <a:pPr marL="0" lvl="0" indent="0">
              <a:lnSpc>
                <a:spcPct val="115000"/>
              </a:lnSpc>
              <a:spcAft>
                <a:spcPts val="1000"/>
              </a:spcAft>
              <a:buSzPts val="1000"/>
              <a:buNone/>
              <a:tabLst>
                <a:tab pos="457200" algn="l"/>
              </a:tabLst>
            </a:pPr>
            <a:r>
              <a:rPr lang="de-DE" sz="1800" b="1" dirty="0">
                <a:ea typeface="Calibri"/>
                <a:cs typeface="Times New Roman"/>
              </a:rPr>
              <a:t>Maßnahmen gegen Mobbing:</a:t>
            </a:r>
          </a:p>
          <a:p>
            <a:pPr lvl="0">
              <a:lnSpc>
                <a:spcPct val="115000"/>
              </a:lnSpc>
              <a:spcAft>
                <a:spcPts val="1000"/>
              </a:spcAft>
              <a:buSzPts val="1000"/>
              <a:buFontTx/>
              <a:buChar char="-"/>
              <a:tabLst>
                <a:tab pos="457200" algn="l"/>
              </a:tabLst>
            </a:pPr>
            <a:r>
              <a:rPr lang="de-DE" sz="1800" b="1" dirty="0">
                <a:solidFill>
                  <a:prstClr val="black"/>
                </a:solidFill>
                <a:ea typeface="Calibri"/>
                <a:cs typeface="Times New Roman"/>
              </a:rPr>
              <a:t>Lehrer*innen</a:t>
            </a:r>
          </a:p>
          <a:p>
            <a:pPr lvl="0">
              <a:lnSpc>
                <a:spcPct val="115000"/>
              </a:lnSpc>
              <a:spcAft>
                <a:spcPts val="1000"/>
              </a:spcAft>
              <a:buSzPts val="1000"/>
              <a:buFontTx/>
              <a:buChar char="-"/>
              <a:tabLst>
                <a:tab pos="457200" algn="l"/>
              </a:tabLst>
            </a:pPr>
            <a:r>
              <a:rPr lang="de-DE" sz="1800" dirty="0">
                <a:solidFill>
                  <a:prstClr val="black"/>
                </a:solidFill>
                <a:ea typeface="Calibri"/>
                <a:cs typeface="Times New Roman"/>
              </a:rPr>
              <a:t>Sollten klar Standpunkt beziehen und versuchen, zumindest den "zusehenden" Mitschüler*innen, möglichst aber auch den Tätern einen Perspektivenwechsel zu ermöglichen und ihnen die psychischen Folgen für die Opfer in einer solchen Situation klar zu machen. Sie sollen Schüler ermutigen, über Mobbing-Vorfälle zu berichten. Opfer müssen geschützt und unterstützt werden, Täter sind zur Rede zu stellen und aktiv in die Lösung mit einzubeziehen.</a:t>
            </a:r>
          </a:p>
          <a:p>
            <a:pPr lvl="0">
              <a:lnSpc>
                <a:spcPct val="115000"/>
              </a:lnSpc>
              <a:spcAft>
                <a:spcPts val="1000"/>
              </a:spcAft>
              <a:buSzPts val="1000"/>
              <a:buFontTx/>
              <a:buChar char="-"/>
              <a:tabLst>
                <a:tab pos="457200" algn="l"/>
              </a:tabLst>
            </a:pPr>
            <a:r>
              <a:rPr lang="de-DE" sz="1800" b="1" dirty="0">
                <a:solidFill>
                  <a:prstClr val="black"/>
                </a:solidFill>
                <a:ea typeface="Calibri"/>
                <a:cs typeface="Times New Roman"/>
              </a:rPr>
              <a:t>Wichtig:</a:t>
            </a:r>
            <a:r>
              <a:rPr lang="de-DE" sz="1800" dirty="0">
                <a:solidFill>
                  <a:prstClr val="black"/>
                </a:solidFill>
                <a:ea typeface="Calibri"/>
                <a:cs typeface="Times New Roman"/>
              </a:rPr>
              <a:t> Reflexion des eigenen Handelns </a:t>
            </a:r>
          </a:p>
          <a:p>
            <a:pPr lvl="0">
              <a:lnSpc>
                <a:spcPct val="115000"/>
              </a:lnSpc>
              <a:spcAft>
                <a:spcPts val="1000"/>
              </a:spcAft>
              <a:buSzPts val="1000"/>
              <a:buFontTx/>
              <a:buChar char="-"/>
              <a:tabLst>
                <a:tab pos="457200" algn="l"/>
              </a:tabLst>
            </a:pPr>
            <a:r>
              <a:rPr lang="de-DE" sz="1800" u="sng" dirty="0">
                <a:solidFill>
                  <a:prstClr val="black"/>
                </a:solidFill>
                <a:ea typeface="Calibri"/>
                <a:cs typeface="Times New Roman"/>
              </a:rPr>
              <a:t>Schulsozialarbeit miteinbeziehen</a:t>
            </a:r>
          </a:p>
          <a:p>
            <a:pPr marL="0" lvl="0" indent="0">
              <a:lnSpc>
                <a:spcPct val="115000"/>
              </a:lnSpc>
              <a:spcAft>
                <a:spcPts val="1000"/>
              </a:spcAft>
              <a:buSzPts val="1000"/>
              <a:buNone/>
              <a:tabLst>
                <a:tab pos="457200" algn="l"/>
              </a:tabLst>
            </a:pPr>
            <a:endParaRPr lang="de-DE" sz="1800" dirty="0">
              <a:ea typeface="Calibri"/>
              <a:cs typeface="Times New Roman"/>
            </a:endParaRPr>
          </a:p>
          <a:p>
            <a:pPr marL="0" indent="0">
              <a:buNone/>
            </a:pPr>
            <a:endParaRPr lang="de-DE" sz="2000" dirty="0"/>
          </a:p>
        </p:txBody>
      </p:sp>
    </p:spTree>
    <p:extLst>
      <p:ext uri="{BB962C8B-B14F-4D97-AF65-F5344CB8AC3E}">
        <p14:creationId xmlns:p14="http://schemas.microsoft.com/office/powerpoint/2010/main" val="278975127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a:bodyPr>
          <a:lstStyle/>
          <a:p>
            <a:pPr marL="0" lvl="0" indent="0">
              <a:lnSpc>
                <a:spcPct val="115000"/>
              </a:lnSpc>
              <a:spcAft>
                <a:spcPts val="1000"/>
              </a:spcAft>
              <a:buSzPts val="1000"/>
              <a:buNone/>
              <a:tabLst>
                <a:tab pos="457200" algn="l"/>
              </a:tabLst>
            </a:pPr>
            <a:r>
              <a:rPr lang="de-DE" sz="1800" b="1" dirty="0">
                <a:ea typeface="Calibri"/>
                <a:cs typeface="Times New Roman"/>
              </a:rPr>
              <a:t>Maßnahmen gegen Mobbing:</a:t>
            </a:r>
          </a:p>
          <a:p>
            <a:pPr marL="0" lvl="0" indent="0">
              <a:lnSpc>
                <a:spcPct val="115000"/>
              </a:lnSpc>
              <a:spcAft>
                <a:spcPts val="1000"/>
              </a:spcAft>
              <a:buSzPts val="1000"/>
              <a:buNone/>
              <a:tabLst>
                <a:tab pos="457200" algn="l"/>
              </a:tabLst>
            </a:pPr>
            <a:r>
              <a:rPr lang="de-DE" sz="1800" b="1" dirty="0">
                <a:ea typeface="Calibri"/>
                <a:cs typeface="Times New Roman"/>
              </a:rPr>
              <a:t>Eltern</a:t>
            </a:r>
          </a:p>
          <a:p>
            <a:pPr marL="0" lvl="0" indent="0">
              <a:lnSpc>
                <a:spcPct val="115000"/>
              </a:lnSpc>
              <a:spcAft>
                <a:spcPts val="1000"/>
              </a:spcAft>
              <a:buSzPts val="1000"/>
              <a:buNone/>
              <a:tabLst>
                <a:tab pos="457200" algn="l"/>
              </a:tabLst>
            </a:pPr>
            <a:r>
              <a:rPr lang="de-DE" sz="1800" dirty="0">
                <a:ea typeface="Calibri"/>
                <a:cs typeface="Times New Roman"/>
              </a:rPr>
              <a:t>Sollten die Warnsignale von Mobbing kennen. Sie sollten das Kind ernst nehmen, wenn es z. B. nicht mehr in die Schule gehen will, morgens Magenschmerzen hat</a:t>
            </a:r>
            <a:r>
              <a:rPr lang="de-DE" sz="1800">
                <a:ea typeface="Calibri"/>
                <a:cs typeface="Times New Roman"/>
              </a:rPr>
              <a:t>, Albträume </a:t>
            </a:r>
            <a:r>
              <a:rPr lang="de-DE" sz="1800" dirty="0">
                <a:ea typeface="Calibri"/>
                <a:cs typeface="Times New Roman"/>
              </a:rPr>
              <a:t>hat, viel krank ist oder Schulsachen beschädigt nach Hause bringt. Bei Mobbing-Verdacht sollten sie nicht vorschnell mit dem Täter Kontakt aufnehmen, sondern die Schule informieren und fordern, dass gehandelt wird.</a:t>
            </a:r>
          </a:p>
          <a:p>
            <a:pPr marL="0" lvl="0" indent="0">
              <a:lnSpc>
                <a:spcPct val="115000"/>
              </a:lnSpc>
              <a:spcAft>
                <a:spcPts val="1000"/>
              </a:spcAft>
              <a:buSzPts val="1000"/>
              <a:buNone/>
              <a:tabLst>
                <a:tab pos="457200" algn="l"/>
              </a:tabLst>
            </a:pPr>
            <a:endParaRPr lang="de-DE" sz="1800" dirty="0">
              <a:ea typeface="Calibri"/>
              <a:cs typeface="Times New Roman"/>
            </a:endParaRPr>
          </a:p>
          <a:p>
            <a:pPr marL="0" indent="0">
              <a:buNone/>
            </a:pPr>
            <a:endParaRPr lang="de-DE" sz="2000" dirty="0"/>
          </a:p>
        </p:txBody>
      </p:sp>
    </p:spTree>
    <p:extLst>
      <p:ext uri="{BB962C8B-B14F-4D97-AF65-F5344CB8AC3E}">
        <p14:creationId xmlns:p14="http://schemas.microsoft.com/office/powerpoint/2010/main" val="240596292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a:bodyPr>
          <a:lstStyle/>
          <a:p>
            <a:pPr marL="0" lvl="0" indent="0">
              <a:lnSpc>
                <a:spcPct val="115000"/>
              </a:lnSpc>
              <a:spcAft>
                <a:spcPts val="1000"/>
              </a:spcAft>
              <a:buSzPts val="1000"/>
              <a:buNone/>
              <a:tabLst>
                <a:tab pos="457200" algn="l"/>
              </a:tabLst>
            </a:pPr>
            <a:r>
              <a:rPr lang="de-DE" sz="1800" b="1" dirty="0">
                <a:ea typeface="Calibri"/>
                <a:cs typeface="Times New Roman"/>
              </a:rPr>
              <a:t>Maßnahmen gegen Mobbing:</a:t>
            </a:r>
          </a:p>
          <a:p>
            <a:pPr marL="0" lvl="0" indent="0">
              <a:lnSpc>
                <a:spcPct val="115000"/>
              </a:lnSpc>
              <a:spcAft>
                <a:spcPts val="1000"/>
              </a:spcAft>
              <a:buSzPts val="1000"/>
              <a:buNone/>
              <a:tabLst>
                <a:tab pos="457200" algn="l"/>
              </a:tabLst>
            </a:pPr>
            <a:r>
              <a:rPr lang="de-DE" sz="1800" dirty="0">
                <a:solidFill>
                  <a:prstClr val="black"/>
                </a:solidFill>
                <a:ea typeface="Calibri"/>
                <a:cs typeface="Times New Roman"/>
              </a:rPr>
              <a:t>Allgemein sollten in Schulen und Gemeinden präventive Maßnahmen gegen Gewalt und Mobbing durchgeführt werden. Mögliche Lösungsansätze wären hier z.B. soziale Kompetenz-Trainings und Trainings zur Persönlichkeitsentwicklung, Kommunikationstrainings und Konfliktbewältigungstrainings sowie präventives</a:t>
            </a:r>
          </a:p>
          <a:p>
            <a:pPr marL="0" lvl="0" indent="0" algn="ctr">
              <a:lnSpc>
                <a:spcPct val="115000"/>
              </a:lnSpc>
              <a:spcAft>
                <a:spcPts val="1000"/>
              </a:spcAft>
              <a:buSzPts val="1000"/>
              <a:buNone/>
              <a:tabLst>
                <a:tab pos="457200" algn="l"/>
              </a:tabLst>
            </a:pPr>
            <a:r>
              <a:rPr lang="de-DE" sz="2400" b="1" dirty="0">
                <a:solidFill>
                  <a:prstClr val="black"/>
                </a:solidFill>
                <a:ea typeface="Calibri"/>
                <a:cs typeface="Times New Roman"/>
              </a:rPr>
              <a:t>Anti-Mobbing-Training</a:t>
            </a:r>
          </a:p>
          <a:p>
            <a:pPr marL="0" lvl="0" indent="0">
              <a:lnSpc>
                <a:spcPct val="115000"/>
              </a:lnSpc>
              <a:spcAft>
                <a:spcPts val="1000"/>
              </a:spcAft>
              <a:buSzPts val="1000"/>
              <a:buNone/>
              <a:tabLst>
                <a:tab pos="457200" algn="l"/>
              </a:tabLst>
            </a:pPr>
            <a:endParaRPr lang="de-DE" sz="1800" dirty="0">
              <a:ea typeface="Calibri"/>
              <a:cs typeface="Times New Roman"/>
            </a:endParaRPr>
          </a:p>
          <a:p>
            <a:pPr marL="0" indent="0">
              <a:buNone/>
            </a:pPr>
            <a:endParaRPr lang="de-DE" sz="2000" dirty="0"/>
          </a:p>
        </p:txBody>
      </p:sp>
    </p:spTree>
    <p:extLst>
      <p:ext uri="{BB962C8B-B14F-4D97-AF65-F5344CB8AC3E}">
        <p14:creationId xmlns:p14="http://schemas.microsoft.com/office/powerpoint/2010/main" val="147300882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a:bodyPr>
          <a:lstStyle/>
          <a:p>
            <a:pPr marL="0" lvl="0" indent="0">
              <a:lnSpc>
                <a:spcPct val="115000"/>
              </a:lnSpc>
              <a:spcAft>
                <a:spcPts val="1000"/>
              </a:spcAft>
              <a:buSzPts val="1000"/>
              <a:buNone/>
              <a:tabLst>
                <a:tab pos="457200" algn="l"/>
              </a:tabLst>
            </a:pPr>
            <a:r>
              <a:rPr lang="de-DE" sz="1800" b="1" dirty="0">
                <a:ea typeface="Calibri"/>
                <a:cs typeface="Times New Roman"/>
              </a:rPr>
              <a:t>Maßnahmen gegen Mobbing:</a:t>
            </a:r>
          </a:p>
          <a:p>
            <a:pPr marL="0" lvl="0" indent="0">
              <a:lnSpc>
                <a:spcPct val="115000"/>
              </a:lnSpc>
              <a:spcAft>
                <a:spcPts val="1000"/>
              </a:spcAft>
              <a:buSzPts val="1000"/>
              <a:buNone/>
              <a:tabLst>
                <a:tab pos="457200" algn="l"/>
              </a:tabLst>
            </a:pPr>
            <a:r>
              <a:rPr lang="de-DE" sz="1800" dirty="0">
                <a:solidFill>
                  <a:prstClr val="black"/>
                </a:solidFill>
                <a:ea typeface="Calibri"/>
                <a:cs typeface="Times New Roman"/>
              </a:rPr>
              <a:t>Allgemein sollten in Schulen und Gemeinden präventive Maßnahmen gegen Gewalt und Mobbing durchgeführt werden. Mögliche Lösungsansätze wären hier z.B. soziale Kompetenz-Trainings und Trainings zur Persönlichkeitsentwicklung, Kommunikationstrainings und Konfliktbewältigungstrainings sowie präventives</a:t>
            </a:r>
          </a:p>
          <a:p>
            <a:pPr marL="0" lvl="0" indent="0" algn="ctr">
              <a:lnSpc>
                <a:spcPct val="115000"/>
              </a:lnSpc>
              <a:spcAft>
                <a:spcPts val="1000"/>
              </a:spcAft>
              <a:buSzPts val="1000"/>
              <a:buNone/>
              <a:tabLst>
                <a:tab pos="457200" algn="l"/>
              </a:tabLst>
            </a:pPr>
            <a:r>
              <a:rPr lang="de-DE" sz="2400" b="1" dirty="0">
                <a:solidFill>
                  <a:prstClr val="black"/>
                </a:solidFill>
                <a:ea typeface="Calibri"/>
                <a:cs typeface="Times New Roman"/>
              </a:rPr>
              <a:t>Anti-Mobbing-Training</a:t>
            </a:r>
          </a:p>
          <a:p>
            <a:pPr marL="0" lvl="0" indent="0">
              <a:lnSpc>
                <a:spcPct val="115000"/>
              </a:lnSpc>
              <a:spcAft>
                <a:spcPts val="1000"/>
              </a:spcAft>
              <a:buSzPts val="1000"/>
              <a:buNone/>
              <a:tabLst>
                <a:tab pos="457200" algn="l"/>
              </a:tabLst>
            </a:pPr>
            <a:r>
              <a:rPr lang="de-DE" sz="1800" dirty="0">
                <a:solidFill>
                  <a:prstClr val="black"/>
                </a:solidFill>
                <a:ea typeface="Calibri"/>
                <a:cs typeface="Times New Roman"/>
              </a:rPr>
              <a:t>welches bei uns heißt:</a:t>
            </a:r>
          </a:p>
          <a:p>
            <a:pPr marL="0" lvl="0" indent="0">
              <a:lnSpc>
                <a:spcPct val="115000"/>
              </a:lnSpc>
              <a:spcAft>
                <a:spcPts val="1000"/>
              </a:spcAft>
              <a:buSzPts val="1000"/>
              <a:buNone/>
              <a:tabLst>
                <a:tab pos="457200" algn="l"/>
              </a:tabLst>
            </a:pPr>
            <a:endParaRPr lang="de-DE" sz="1800" dirty="0">
              <a:ea typeface="Calibri"/>
              <a:cs typeface="Times New Roman"/>
            </a:endParaRPr>
          </a:p>
          <a:p>
            <a:pPr marL="0" indent="0">
              <a:buNone/>
            </a:pPr>
            <a:endParaRPr lang="de-DE" sz="2000" dirty="0"/>
          </a:p>
        </p:txBody>
      </p:sp>
    </p:spTree>
    <p:extLst>
      <p:ext uri="{BB962C8B-B14F-4D97-AF65-F5344CB8AC3E}">
        <p14:creationId xmlns:p14="http://schemas.microsoft.com/office/powerpoint/2010/main" val="3542607500"/>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a:bodyPr>
          <a:lstStyle/>
          <a:p>
            <a:pPr marL="0" lvl="0" indent="0">
              <a:lnSpc>
                <a:spcPct val="115000"/>
              </a:lnSpc>
              <a:spcAft>
                <a:spcPts val="1000"/>
              </a:spcAft>
              <a:buSzPts val="1000"/>
              <a:buNone/>
              <a:tabLst>
                <a:tab pos="457200" algn="l"/>
              </a:tabLst>
            </a:pPr>
            <a:r>
              <a:rPr lang="de-DE" sz="1800" b="1" dirty="0">
                <a:ea typeface="Calibri"/>
                <a:cs typeface="Times New Roman"/>
              </a:rPr>
              <a:t>Maßnahmen gegen Mobbing:</a:t>
            </a:r>
          </a:p>
          <a:p>
            <a:pPr marL="0" lvl="0" indent="0">
              <a:lnSpc>
                <a:spcPct val="115000"/>
              </a:lnSpc>
              <a:spcAft>
                <a:spcPts val="1000"/>
              </a:spcAft>
              <a:buSzPts val="1000"/>
              <a:buNone/>
              <a:tabLst>
                <a:tab pos="457200" algn="l"/>
              </a:tabLst>
            </a:pPr>
            <a:r>
              <a:rPr lang="de-DE" sz="1800" dirty="0">
                <a:solidFill>
                  <a:prstClr val="black"/>
                </a:solidFill>
                <a:ea typeface="Calibri"/>
                <a:cs typeface="Times New Roman"/>
              </a:rPr>
              <a:t>Allgemein sollten in Schulen und Gemeinden präventive Maßnahmen gegen Gewalt und Mobbing durchgeführt werden. Mögliche Lösungsansätze wären hier z.B. soziale Kompetenz-Trainings und Trainings zur Persönlichkeitsentwicklung, Kommunikationstrainings und Konfliktbewältigungstrainings sowie präventives</a:t>
            </a:r>
          </a:p>
          <a:p>
            <a:pPr marL="0" lvl="0" indent="0" algn="ctr">
              <a:lnSpc>
                <a:spcPct val="115000"/>
              </a:lnSpc>
              <a:spcAft>
                <a:spcPts val="1000"/>
              </a:spcAft>
              <a:buSzPts val="1000"/>
              <a:buNone/>
              <a:tabLst>
                <a:tab pos="457200" algn="l"/>
              </a:tabLst>
            </a:pPr>
            <a:r>
              <a:rPr lang="de-DE" sz="2400" b="1" dirty="0">
                <a:solidFill>
                  <a:prstClr val="black"/>
                </a:solidFill>
                <a:ea typeface="Calibri"/>
                <a:cs typeface="Times New Roman"/>
              </a:rPr>
              <a:t>Anti-Mobbing-Training</a:t>
            </a:r>
          </a:p>
          <a:p>
            <a:pPr marL="0" lvl="0" indent="0">
              <a:lnSpc>
                <a:spcPct val="115000"/>
              </a:lnSpc>
              <a:spcAft>
                <a:spcPts val="1000"/>
              </a:spcAft>
              <a:buSzPts val="1000"/>
              <a:buNone/>
              <a:tabLst>
                <a:tab pos="457200" algn="l"/>
              </a:tabLst>
            </a:pPr>
            <a:r>
              <a:rPr lang="de-DE" sz="1800" dirty="0">
                <a:solidFill>
                  <a:prstClr val="black"/>
                </a:solidFill>
                <a:ea typeface="Calibri"/>
                <a:cs typeface="Times New Roman"/>
              </a:rPr>
              <a:t>Welches bei uns </a:t>
            </a:r>
            <a:r>
              <a:rPr lang="de-DE" sz="1800">
                <a:solidFill>
                  <a:prstClr val="black"/>
                </a:solidFill>
                <a:ea typeface="Calibri"/>
                <a:cs typeface="Times New Roman"/>
              </a:rPr>
              <a:t>integriert ist im:</a:t>
            </a:r>
            <a:endParaRPr lang="de-DE" sz="1800" dirty="0">
              <a:solidFill>
                <a:prstClr val="black"/>
              </a:solidFill>
              <a:ea typeface="Calibri"/>
              <a:cs typeface="Times New Roman"/>
            </a:endParaRPr>
          </a:p>
          <a:p>
            <a:pPr marL="0" lvl="0" indent="0" algn="ctr">
              <a:lnSpc>
                <a:spcPct val="115000"/>
              </a:lnSpc>
              <a:spcAft>
                <a:spcPts val="1000"/>
              </a:spcAft>
              <a:buSzPts val="1000"/>
              <a:buNone/>
              <a:tabLst>
                <a:tab pos="457200" algn="l"/>
              </a:tabLst>
            </a:pPr>
            <a:r>
              <a:rPr lang="de-DE" sz="2800" b="1" dirty="0">
                <a:ea typeface="Calibri"/>
                <a:cs typeface="Times New Roman"/>
              </a:rPr>
              <a:t>Tag für die Klasse</a:t>
            </a:r>
          </a:p>
          <a:p>
            <a:pPr marL="0" lvl="0" indent="0">
              <a:lnSpc>
                <a:spcPct val="115000"/>
              </a:lnSpc>
              <a:spcAft>
                <a:spcPts val="1000"/>
              </a:spcAft>
              <a:buSzPts val="1000"/>
              <a:buNone/>
              <a:tabLst>
                <a:tab pos="457200" algn="l"/>
              </a:tabLst>
            </a:pPr>
            <a:endParaRPr lang="de-DE" sz="1800" dirty="0">
              <a:ea typeface="Calibri"/>
              <a:cs typeface="Times New Roman"/>
            </a:endParaRPr>
          </a:p>
          <a:p>
            <a:pPr marL="0" indent="0">
              <a:buNone/>
            </a:pPr>
            <a:endParaRPr lang="de-DE" sz="2000" dirty="0"/>
          </a:p>
        </p:txBody>
      </p:sp>
    </p:spTree>
    <p:extLst>
      <p:ext uri="{BB962C8B-B14F-4D97-AF65-F5344CB8AC3E}">
        <p14:creationId xmlns:p14="http://schemas.microsoft.com/office/powerpoint/2010/main" val="298937898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a:bodyPr>
          <a:lstStyle/>
          <a:p>
            <a:pPr marL="0" indent="0">
              <a:lnSpc>
                <a:spcPct val="150000"/>
              </a:lnSpc>
              <a:buNone/>
            </a:pPr>
            <a:r>
              <a:rPr lang="de-DE" sz="2800" b="1" dirty="0">
                <a:latin typeface="+mj-lt"/>
              </a:rPr>
              <a:t>Ziel:</a:t>
            </a:r>
          </a:p>
          <a:p>
            <a:pPr>
              <a:lnSpc>
                <a:spcPct val="150000"/>
              </a:lnSpc>
            </a:pPr>
            <a:r>
              <a:rPr lang="de-DE" sz="1800" dirty="0">
                <a:latin typeface="+mj-lt"/>
              </a:rPr>
              <a:t>Das Ziel ist eine Verbesserung des Schulklimas und der demokratischen Schulkultur. Es sollen die Voraussetzungen dafür geschaffen werden, Konflikte in der Schule ohne Gewalt zu lösen. Alle Schülerinnen und Schüler sollen gegen undemokratische, diskriminierende, rassistische bzw. menschenverachtende und gewaltorientierte Haltungen und Verhaltensweisen sensibilisiert werden. Ziel ist es, sie zu befähigen, eine von gegenseitigem Respekt und gegenseitiger Toleranz geprägte Haltung zu entwickeln.</a:t>
            </a:r>
          </a:p>
          <a:p>
            <a:pPr>
              <a:lnSpc>
                <a:spcPct val="150000"/>
              </a:lnSpc>
            </a:pPr>
            <a:endParaRPr lang="de-DE" sz="1800" dirty="0">
              <a:latin typeface="+mj-lt"/>
            </a:endParaRPr>
          </a:p>
          <a:p>
            <a:pPr marL="0" lvl="0" indent="0">
              <a:lnSpc>
                <a:spcPct val="115000"/>
              </a:lnSpc>
              <a:spcAft>
                <a:spcPts val="1000"/>
              </a:spcAft>
              <a:buSzPts val="1000"/>
              <a:buNone/>
              <a:tabLst>
                <a:tab pos="457200" algn="l"/>
              </a:tabLst>
            </a:pPr>
            <a:endParaRPr lang="de-DE" sz="1800" dirty="0">
              <a:ea typeface="Calibri"/>
              <a:cs typeface="Times New Roman"/>
            </a:endParaRPr>
          </a:p>
          <a:p>
            <a:pPr marL="0" indent="0">
              <a:buNone/>
            </a:pPr>
            <a:endParaRPr lang="de-DE" sz="2000" dirty="0"/>
          </a:p>
        </p:txBody>
      </p:sp>
    </p:spTree>
    <p:extLst>
      <p:ext uri="{BB962C8B-B14F-4D97-AF65-F5344CB8AC3E}">
        <p14:creationId xmlns:p14="http://schemas.microsoft.com/office/powerpoint/2010/main" val="199954851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1800" dirty="0"/>
              <a:t>PPP2016/06</a:t>
            </a:r>
            <a:br>
              <a:rPr lang="de-DE" sz="1800" dirty="0"/>
            </a:br>
            <a:r>
              <a:rPr lang="de-DE" sz="1800" dirty="0"/>
              <a:t>Titel: Schulsozialarbeit am BK Siegburg</a:t>
            </a:r>
            <a:br>
              <a:rPr lang="de-DE" sz="1800"/>
            </a:br>
            <a:r>
              <a:rPr lang="de-DE" sz="1800"/>
              <a:t>Werner </a:t>
            </a:r>
            <a:r>
              <a:rPr lang="de-DE" sz="1800" dirty="0"/>
              <a:t>Lorscheider, Dipl. Sozialarbeiter</a:t>
            </a: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95387" y="1620044"/>
            <a:ext cx="6753225"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755576" y="6237312"/>
            <a:ext cx="7704856" cy="369332"/>
          </a:xfrm>
          <a:prstGeom prst="rect">
            <a:avLst/>
          </a:prstGeom>
          <a:noFill/>
        </p:spPr>
        <p:txBody>
          <a:bodyPr wrap="square" rtlCol="0">
            <a:spAutoFit/>
          </a:bodyPr>
          <a:lstStyle/>
          <a:p>
            <a:pPr algn="ctr"/>
            <a:r>
              <a:rPr lang="de-DE" b="1" dirty="0"/>
              <a:t>Vielen Dank für Ihre Aufmerksamkeit !</a:t>
            </a:r>
          </a:p>
        </p:txBody>
      </p:sp>
    </p:spTree>
    <p:extLst>
      <p:ext uri="{BB962C8B-B14F-4D97-AF65-F5344CB8AC3E}">
        <p14:creationId xmlns:p14="http://schemas.microsoft.com/office/powerpoint/2010/main" val="339490674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b="1" dirty="0">
                <a:solidFill>
                  <a:prstClr val="black"/>
                </a:solidFill>
              </a:rPr>
              <a:t>Die Schulsozialarbeit ist Ansprechpartnerin  für:</a:t>
            </a:r>
            <a:endParaRPr lang="de-DE" dirty="0"/>
          </a:p>
        </p:txBody>
      </p:sp>
      <p:sp>
        <p:nvSpPr>
          <p:cNvPr id="3" name="Inhaltsplatzhalter 2"/>
          <p:cNvSpPr>
            <a:spLocks noGrp="1"/>
          </p:cNvSpPr>
          <p:nvPr>
            <p:ph idx="1"/>
          </p:nvPr>
        </p:nvSpPr>
        <p:spPr/>
        <p:txBody>
          <a:bodyPr/>
          <a:lstStyle/>
          <a:p>
            <a:pPr marL="0" lvl="0" indent="0">
              <a:buNone/>
            </a:pPr>
            <a:r>
              <a:rPr lang="de-DE" sz="2400" dirty="0">
                <a:solidFill>
                  <a:prstClr val="black"/>
                </a:solidFill>
              </a:rPr>
              <a:t>•	Schülerinnen und Schüler des Berufskollegs Siegburg</a:t>
            </a:r>
          </a:p>
          <a:p>
            <a:pPr marL="0" lvl="0" indent="0">
              <a:buNone/>
            </a:pPr>
            <a:r>
              <a:rPr lang="de-DE" sz="2400" dirty="0">
                <a:solidFill>
                  <a:prstClr val="black"/>
                </a:solidFill>
              </a:rPr>
              <a:t>•	Eltern von Schülerinnen und Schülern</a:t>
            </a:r>
          </a:p>
          <a:p>
            <a:pPr marL="0" lvl="0" indent="0">
              <a:buNone/>
            </a:pPr>
            <a:r>
              <a:rPr lang="de-DE" sz="2400" dirty="0">
                <a:solidFill>
                  <a:prstClr val="black"/>
                </a:solidFill>
              </a:rPr>
              <a:t>•	Lehrerinnen und Lehrer</a:t>
            </a:r>
          </a:p>
          <a:p>
            <a:endParaRPr lang="de-DE" dirty="0"/>
          </a:p>
        </p:txBody>
      </p:sp>
    </p:spTree>
    <p:extLst>
      <p:ext uri="{BB962C8B-B14F-4D97-AF65-F5344CB8AC3E}">
        <p14:creationId xmlns:p14="http://schemas.microsoft.com/office/powerpoint/2010/main" val="198132730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8229600" cy="1143000"/>
          </a:xfrm>
        </p:spPr>
        <p:txBody>
          <a:bodyPr>
            <a:normAutofit/>
          </a:bodyPr>
          <a:lstStyle/>
          <a:p>
            <a:r>
              <a:rPr lang="de-DE" sz="3200" b="1" dirty="0"/>
              <a:t>Die Schulsozialarbeit ist Ansprechpartnerin  für:</a:t>
            </a:r>
          </a:p>
        </p:txBody>
      </p:sp>
      <p:sp>
        <p:nvSpPr>
          <p:cNvPr id="3" name="Inhaltsplatzhalter 2"/>
          <p:cNvSpPr>
            <a:spLocks noGrp="1"/>
          </p:cNvSpPr>
          <p:nvPr>
            <p:ph idx="1"/>
          </p:nvPr>
        </p:nvSpPr>
        <p:spPr/>
        <p:txBody>
          <a:bodyPr>
            <a:normAutofit/>
          </a:bodyPr>
          <a:lstStyle/>
          <a:p>
            <a:pPr marL="0" indent="0">
              <a:buNone/>
            </a:pPr>
            <a:r>
              <a:rPr lang="de-DE" sz="2400" dirty="0"/>
              <a:t>•	Schülerinnen und Schüler des Berufskollegs Siegburg</a:t>
            </a:r>
          </a:p>
          <a:p>
            <a:pPr marL="0" indent="0">
              <a:buNone/>
            </a:pPr>
            <a:r>
              <a:rPr lang="de-DE" sz="2400" dirty="0"/>
              <a:t>•	Eltern von Schülerinnen und Schülern</a:t>
            </a:r>
          </a:p>
          <a:p>
            <a:pPr marL="0" indent="0">
              <a:buNone/>
            </a:pPr>
            <a:r>
              <a:rPr lang="de-DE" sz="2400" dirty="0"/>
              <a:t>•	Lehrerinnen und Lehrer</a:t>
            </a:r>
          </a:p>
          <a:p>
            <a:pPr marL="0" indent="0">
              <a:buNone/>
            </a:pPr>
            <a:r>
              <a:rPr lang="de-DE" sz="2400" dirty="0"/>
              <a:t>•	Schülerunterstützende Institutionen wie Jugendamt, 	Beratungsstellen, Suchthilfe etc.</a:t>
            </a:r>
          </a:p>
        </p:txBody>
      </p:sp>
    </p:spTree>
    <p:extLst>
      <p:ext uri="{BB962C8B-B14F-4D97-AF65-F5344CB8AC3E}">
        <p14:creationId xmlns:p14="http://schemas.microsoft.com/office/powerpoint/2010/main" val="357524327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prstClr val="black"/>
                </a:solidFill>
              </a:rPr>
              <a:t>Handlungsfelder sind u.a.:</a:t>
            </a:r>
            <a:endParaRPr lang="de-DE" dirty="0"/>
          </a:p>
        </p:txBody>
      </p:sp>
      <p:sp>
        <p:nvSpPr>
          <p:cNvPr id="3" name="Inhaltsplatzhalter 2"/>
          <p:cNvSpPr>
            <a:spLocks noGrp="1"/>
          </p:cNvSpPr>
          <p:nvPr>
            <p:ph idx="1"/>
          </p:nvPr>
        </p:nvSpPr>
        <p:spPr/>
        <p:txBody>
          <a:bodyPr/>
          <a:lstStyle/>
          <a:p>
            <a:pPr marL="0" indent="0">
              <a:buNone/>
            </a:pPr>
            <a:endParaRPr lang="de-DE" dirty="0"/>
          </a:p>
        </p:txBody>
      </p:sp>
    </p:spTree>
    <p:extLst>
      <p:ext uri="{BB962C8B-B14F-4D97-AF65-F5344CB8AC3E}">
        <p14:creationId xmlns:p14="http://schemas.microsoft.com/office/powerpoint/2010/main" val="231913673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prstClr val="black"/>
                </a:solidFill>
              </a:rPr>
              <a:t>Handlungsfelder sind u.a.:</a:t>
            </a:r>
            <a:endParaRPr lang="de-DE" dirty="0"/>
          </a:p>
        </p:txBody>
      </p:sp>
      <p:sp>
        <p:nvSpPr>
          <p:cNvPr id="3" name="Inhaltsplatzhalter 2"/>
          <p:cNvSpPr>
            <a:spLocks noGrp="1"/>
          </p:cNvSpPr>
          <p:nvPr>
            <p:ph idx="1"/>
          </p:nvPr>
        </p:nvSpPr>
        <p:spPr/>
        <p:txBody>
          <a:bodyPr>
            <a:normAutofit/>
          </a:bodyPr>
          <a:lstStyle/>
          <a:p>
            <a:pPr marL="0" lvl="0" indent="0">
              <a:buNone/>
            </a:pPr>
            <a:r>
              <a:rPr lang="de-DE" sz="1800" dirty="0">
                <a:solidFill>
                  <a:prstClr val="black"/>
                </a:solidFill>
              </a:rPr>
              <a:t>•	Krisenintervention</a:t>
            </a:r>
          </a:p>
        </p:txBody>
      </p:sp>
    </p:spTree>
    <p:extLst>
      <p:ext uri="{BB962C8B-B14F-4D97-AF65-F5344CB8AC3E}">
        <p14:creationId xmlns:p14="http://schemas.microsoft.com/office/powerpoint/2010/main" val="269349254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prstClr val="black"/>
                </a:solidFill>
              </a:rPr>
              <a:t>Handlungsfelder sind u.a.:</a:t>
            </a:r>
            <a:endParaRPr lang="de-DE" dirty="0"/>
          </a:p>
        </p:txBody>
      </p:sp>
      <p:sp>
        <p:nvSpPr>
          <p:cNvPr id="3" name="Inhaltsplatzhalter 2"/>
          <p:cNvSpPr>
            <a:spLocks noGrp="1"/>
          </p:cNvSpPr>
          <p:nvPr>
            <p:ph idx="1"/>
          </p:nvPr>
        </p:nvSpPr>
        <p:spPr/>
        <p:txBody>
          <a:bodyPr>
            <a:normAutofit/>
          </a:bodyPr>
          <a:lstStyle/>
          <a:p>
            <a:pPr marL="0" lvl="0" indent="0">
              <a:buNone/>
            </a:pPr>
            <a:r>
              <a:rPr lang="de-DE" sz="1800" dirty="0">
                <a:solidFill>
                  <a:prstClr val="black"/>
                </a:solidFill>
              </a:rPr>
              <a:t>•	Krisenintervention</a:t>
            </a:r>
          </a:p>
          <a:p>
            <a:pPr marL="0" lvl="0" indent="0">
              <a:buNone/>
            </a:pPr>
            <a:r>
              <a:rPr lang="de-DE" sz="1800" dirty="0">
                <a:solidFill>
                  <a:prstClr val="black"/>
                </a:solidFill>
              </a:rPr>
              <a:t>•	Konflikte unter Mitschülerinnen / Mitschülern</a:t>
            </a:r>
          </a:p>
          <a:p>
            <a:endParaRPr lang="de-DE" dirty="0"/>
          </a:p>
        </p:txBody>
      </p:sp>
    </p:spTree>
    <p:extLst>
      <p:ext uri="{BB962C8B-B14F-4D97-AF65-F5344CB8AC3E}">
        <p14:creationId xmlns:p14="http://schemas.microsoft.com/office/powerpoint/2010/main" val="354258990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prstClr val="black"/>
                </a:solidFill>
              </a:rPr>
              <a:t>Handlungsfelder sind u.a.:</a:t>
            </a:r>
            <a:endParaRPr lang="de-DE" dirty="0"/>
          </a:p>
        </p:txBody>
      </p:sp>
      <p:sp>
        <p:nvSpPr>
          <p:cNvPr id="3" name="Inhaltsplatzhalter 2"/>
          <p:cNvSpPr>
            <a:spLocks noGrp="1"/>
          </p:cNvSpPr>
          <p:nvPr>
            <p:ph idx="1"/>
          </p:nvPr>
        </p:nvSpPr>
        <p:spPr/>
        <p:txBody>
          <a:bodyPr>
            <a:normAutofit/>
          </a:bodyPr>
          <a:lstStyle/>
          <a:p>
            <a:pPr marL="0" lvl="0" indent="0">
              <a:buNone/>
            </a:pPr>
            <a:r>
              <a:rPr lang="de-DE" sz="1800" dirty="0">
                <a:solidFill>
                  <a:prstClr val="black"/>
                </a:solidFill>
              </a:rPr>
              <a:t>•	Krisenintervention</a:t>
            </a:r>
          </a:p>
          <a:p>
            <a:pPr marL="0" lvl="0" indent="0">
              <a:buNone/>
            </a:pPr>
            <a:r>
              <a:rPr lang="de-DE" sz="1800" dirty="0">
                <a:solidFill>
                  <a:prstClr val="black"/>
                </a:solidFill>
              </a:rPr>
              <a:t>•	Konflikte unter Mitschülerinnen / Mitschülern</a:t>
            </a:r>
          </a:p>
          <a:p>
            <a:pPr marL="0" lvl="0" indent="0">
              <a:buNone/>
            </a:pPr>
            <a:r>
              <a:rPr lang="de-DE" sz="1800" dirty="0">
                <a:solidFill>
                  <a:prstClr val="black"/>
                </a:solidFill>
              </a:rPr>
              <a:t>•	Konflikte der Schülerinnen und Schüler mit Lehrkräften</a:t>
            </a:r>
          </a:p>
          <a:p>
            <a:endParaRPr lang="de-DE" dirty="0"/>
          </a:p>
        </p:txBody>
      </p:sp>
    </p:spTree>
    <p:extLst>
      <p:ext uri="{BB962C8B-B14F-4D97-AF65-F5344CB8AC3E}">
        <p14:creationId xmlns:p14="http://schemas.microsoft.com/office/powerpoint/2010/main" val="50451643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prstClr val="black"/>
                </a:solidFill>
              </a:rPr>
              <a:t>Handlungsfelder sind u.a.:</a:t>
            </a:r>
            <a:endParaRPr lang="de-DE" dirty="0"/>
          </a:p>
        </p:txBody>
      </p:sp>
      <p:sp>
        <p:nvSpPr>
          <p:cNvPr id="3" name="Inhaltsplatzhalter 2"/>
          <p:cNvSpPr>
            <a:spLocks noGrp="1"/>
          </p:cNvSpPr>
          <p:nvPr>
            <p:ph idx="1"/>
          </p:nvPr>
        </p:nvSpPr>
        <p:spPr/>
        <p:txBody>
          <a:bodyPr>
            <a:normAutofit/>
          </a:bodyPr>
          <a:lstStyle/>
          <a:p>
            <a:pPr marL="0" lvl="0" indent="0">
              <a:buNone/>
            </a:pPr>
            <a:r>
              <a:rPr lang="de-DE" sz="1800" dirty="0">
                <a:solidFill>
                  <a:prstClr val="black"/>
                </a:solidFill>
              </a:rPr>
              <a:t>•	Krisenintervention</a:t>
            </a:r>
          </a:p>
          <a:p>
            <a:pPr marL="0" lvl="0" indent="0">
              <a:buNone/>
            </a:pPr>
            <a:r>
              <a:rPr lang="de-DE" sz="1800" dirty="0">
                <a:solidFill>
                  <a:prstClr val="black"/>
                </a:solidFill>
              </a:rPr>
              <a:t>•	Konflikte unter Mitschülerinnen / Mitschülern</a:t>
            </a:r>
          </a:p>
          <a:p>
            <a:pPr marL="0" lvl="0" indent="0">
              <a:buNone/>
            </a:pPr>
            <a:r>
              <a:rPr lang="de-DE" sz="1800" dirty="0">
                <a:solidFill>
                  <a:prstClr val="black"/>
                </a:solidFill>
              </a:rPr>
              <a:t>•	Konflikte der Schülerinnen und Schüler mit Lehrkräften</a:t>
            </a:r>
          </a:p>
          <a:p>
            <a:pPr marL="0" lvl="0" indent="0">
              <a:buNone/>
            </a:pPr>
            <a:r>
              <a:rPr lang="de-DE" sz="1700" dirty="0">
                <a:solidFill>
                  <a:prstClr val="black"/>
                </a:solidFill>
              </a:rPr>
              <a:t>•	Lernprobleme und Schulschwierigkeiten (Schulmüdigkeit, hohe Fehlstunden)</a:t>
            </a:r>
          </a:p>
          <a:p>
            <a:pPr marL="0" indent="0">
              <a:buNone/>
            </a:pPr>
            <a:endParaRPr lang="de-DE" dirty="0"/>
          </a:p>
        </p:txBody>
      </p:sp>
    </p:spTree>
    <p:extLst>
      <p:ext uri="{BB962C8B-B14F-4D97-AF65-F5344CB8AC3E}">
        <p14:creationId xmlns:p14="http://schemas.microsoft.com/office/powerpoint/2010/main" val="100523245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prstClr val="black"/>
                </a:solidFill>
              </a:rPr>
              <a:t>Handlungsfelder sind u.a.:</a:t>
            </a:r>
            <a:endParaRPr lang="de-DE" dirty="0"/>
          </a:p>
        </p:txBody>
      </p:sp>
      <p:sp>
        <p:nvSpPr>
          <p:cNvPr id="3" name="Inhaltsplatzhalter 2"/>
          <p:cNvSpPr>
            <a:spLocks noGrp="1"/>
          </p:cNvSpPr>
          <p:nvPr>
            <p:ph idx="1"/>
          </p:nvPr>
        </p:nvSpPr>
        <p:spPr/>
        <p:txBody>
          <a:bodyPr>
            <a:normAutofit/>
          </a:bodyPr>
          <a:lstStyle/>
          <a:p>
            <a:pPr marL="0" lvl="0" indent="0">
              <a:buNone/>
            </a:pPr>
            <a:r>
              <a:rPr lang="de-DE" sz="1800" dirty="0">
                <a:solidFill>
                  <a:prstClr val="black"/>
                </a:solidFill>
              </a:rPr>
              <a:t>•	Krisenintervention</a:t>
            </a:r>
          </a:p>
          <a:p>
            <a:pPr marL="0" lvl="0" indent="0">
              <a:buNone/>
            </a:pPr>
            <a:r>
              <a:rPr lang="de-DE" sz="1800" dirty="0">
                <a:solidFill>
                  <a:prstClr val="black"/>
                </a:solidFill>
              </a:rPr>
              <a:t>•	Konflikte unter Mitschülerinnen / Mitschülern</a:t>
            </a:r>
          </a:p>
          <a:p>
            <a:pPr marL="0" lvl="0" indent="0">
              <a:buNone/>
            </a:pPr>
            <a:r>
              <a:rPr lang="de-DE" sz="1800" dirty="0">
                <a:solidFill>
                  <a:prstClr val="black"/>
                </a:solidFill>
              </a:rPr>
              <a:t>•	Konflikte der Schülerinnen und Schüler mit Lehrkräften</a:t>
            </a:r>
          </a:p>
          <a:p>
            <a:pPr marL="0" lvl="0" indent="0">
              <a:buNone/>
            </a:pPr>
            <a:r>
              <a:rPr lang="de-DE" sz="1700" dirty="0">
                <a:solidFill>
                  <a:prstClr val="black"/>
                </a:solidFill>
              </a:rPr>
              <a:t>•	Lernprobleme und Schulschwierigkeiten (Schulmüdigkeit, hohe Fehlstunden)</a:t>
            </a:r>
          </a:p>
          <a:p>
            <a:pPr marL="0" lvl="0" indent="0">
              <a:buNone/>
            </a:pPr>
            <a:r>
              <a:rPr lang="de-DE" sz="1600" dirty="0">
                <a:solidFill>
                  <a:prstClr val="black"/>
                </a:solidFill>
              </a:rPr>
              <a:t>•	Probleme in den Familien, soziale Auffälligkeiten im häuslichen Umfeld</a:t>
            </a:r>
          </a:p>
          <a:p>
            <a:pPr marL="0" indent="0">
              <a:buNone/>
            </a:pPr>
            <a:endParaRPr lang="de-DE" dirty="0"/>
          </a:p>
        </p:txBody>
      </p:sp>
    </p:spTree>
    <p:extLst>
      <p:ext uri="{BB962C8B-B14F-4D97-AF65-F5344CB8AC3E}">
        <p14:creationId xmlns:p14="http://schemas.microsoft.com/office/powerpoint/2010/main" val="145425193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prstClr val="black"/>
                </a:solidFill>
              </a:rPr>
              <a:t>Handlungsfelder sind u.a.:</a:t>
            </a:r>
            <a:endParaRPr lang="de-DE" dirty="0"/>
          </a:p>
        </p:txBody>
      </p:sp>
      <p:sp>
        <p:nvSpPr>
          <p:cNvPr id="3" name="Inhaltsplatzhalter 2"/>
          <p:cNvSpPr>
            <a:spLocks noGrp="1"/>
          </p:cNvSpPr>
          <p:nvPr>
            <p:ph idx="1"/>
          </p:nvPr>
        </p:nvSpPr>
        <p:spPr/>
        <p:txBody>
          <a:bodyPr>
            <a:normAutofit/>
          </a:bodyPr>
          <a:lstStyle/>
          <a:p>
            <a:pPr marL="0" lvl="0" indent="0">
              <a:buNone/>
            </a:pPr>
            <a:r>
              <a:rPr lang="de-DE" sz="1800" dirty="0">
                <a:solidFill>
                  <a:prstClr val="black"/>
                </a:solidFill>
              </a:rPr>
              <a:t>•	Krisenintervention</a:t>
            </a:r>
          </a:p>
          <a:p>
            <a:pPr marL="0" lvl="0" indent="0">
              <a:buNone/>
            </a:pPr>
            <a:r>
              <a:rPr lang="de-DE" sz="1800" dirty="0">
                <a:solidFill>
                  <a:prstClr val="black"/>
                </a:solidFill>
              </a:rPr>
              <a:t>•	Konflikte unter Mitschülerinnen / Mitschülern</a:t>
            </a:r>
          </a:p>
          <a:p>
            <a:pPr marL="0" lvl="0" indent="0">
              <a:buNone/>
            </a:pPr>
            <a:r>
              <a:rPr lang="de-DE" sz="1800" dirty="0">
                <a:solidFill>
                  <a:prstClr val="black"/>
                </a:solidFill>
              </a:rPr>
              <a:t>•	Konflikte der Schülerinnen und Schüler mit Lehrkräften</a:t>
            </a:r>
          </a:p>
          <a:p>
            <a:pPr marL="0" lvl="0" indent="0">
              <a:buNone/>
            </a:pPr>
            <a:r>
              <a:rPr lang="de-DE" sz="1700" dirty="0">
                <a:solidFill>
                  <a:prstClr val="black"/>
                </a:solidFill>
              </a:rPr>
              <a:t>•	Lernprobleme und Schulschwierigkeiten (Schulmüdigkeit, hohe Fehlstunden)</a:t>
            </a:r>
          </a:p>
          <a:p>
            <a:pPr marL="0" lvl="0" indent="0">
              <a:buNone/>
            </a:pPr>
            <a:r>
              <a:rPr lang="de-DE" sz="1600" dirty="0">
                <a:solidFill>
                  <a:prstClr val="black"/>
                </a:solidFill>
              </a:rPr>
              <a:t>•	Probleme in den Familien, soziale Auffälligkeiten im häuslichen Umfeld</a:t>
            </a:r>
          </a:p>
          <a:p>
            <a:pPr marL="0" lvl="0" indent="0">
              <a:buNone/>
            </a:pPr>
            <a:r>
              <a:rPr lang="de-DE" sz="1600" dirty="0">
                <a:solidFill>
                  <a:prstClr val="black"/>
                </a:solidFill>
              </a:rPr>
              <a:t>•	Hilfe im Umgang mit Behörden und Geld, Fragen zu Kindergeld, BAföG, BAB, 	Wohngeld, ALG II etc.</a:t>
            </a:r>
          </a:p>
          <a:p>
            <a:pPr marL="0" indent="0">
              <a:buNone/>
            </a:pPr>
            <a:endParaRPr lang="de-DE" dirty="0"/>
          </a:p>
        </p:txBody>
      </p:sp>
    </p:spTree>
    <p:extLst>
      <p:ext uri="{BB962C8B-B14F-4D97-AF65-F5344CB8AC3E}">
        <p14:creationId xmlns:p14="http://schemas.microsoft.com/office/powerpoint/2010/main" val="297424037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b="1" dirty="0">
                <a:solidFill>
                  <a:prstClr val="black"/>
                </a:solidFill>
              </a:rPr>
              <a:t>Schulsozialarbeit besteht aus folgenden Bausteinen:</a:t>
            </a:r>
            <a:endParaRPr lang="de-DE" dirty="0"/>
          </a:p>
        </p:txBody>
      </p:sp>
      <p:sp>
        <p:nvSpPr>
          <p:cNvPr id="3" name="Inhaltsplatzhalter 2"/>
          <p:cNvSpPr>
            <a:spLocks noGrp="1"/>
          </p:cNvSpPr>
          <p:nvPr>
            <p:ph idx="1"/>
          </p:nvPr>
        </p:nvSpPr>
        <p:spPr/>
        <p:txBody>
          <a:bodyPr/>
          <a:lstStyle/>
          <a:p>
            <a:pPr marL="0" indent="0">
              <a:buNone/>
            </a:pPr>
            <a:endParaRPr lang="de-DE" dirty="0"/>
          </a:p>
        </p:txBody>
      </p:sp>
    </p:spTree>
    <p:extLst>
      <p:ext uri="{BB962C8B-B14F-4D97-AF65-F5344CB8AC3E}">
        <p14:creationId xmlns:p14="http://schemas.microsoft.com/office/powerpoint/2010/main" val="374606740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prstClr val="black"/>
                </a:solidFill>
              </a:rPr>
              <a:t>Handlungsfelder sind u.a.:</a:t>
            </a:r>
            <a:endParaRPr lang="de-DE" dirty="0"/>
          </a:p>
        </p:txBody>
      </p:sp>
      <p:sp>
        <p:nvSpPr>
          <p:cNvPr id="3" name="Inhaltsplatzhalter 2"/>
          <p:cNvSpPr>
            <a:spLocks noGrp="1"/>
          </p:cNvSpPr>
          <p:nvPr>
            <p:ph idx="1"/>
          </p:nvPr>
        </p:nvSpPr>
        <p:spPr/>
        <p:txBody>
          <a:bodyPr>
            <a:normAutofit/>
          </a:bodyPr>
          <a:lstStyle/>
          <a:p>
            <a:pPr marL="0" lvl="0" indent="0">
              <a:buNone/>
            </a:pPr>
            <a:r>
              <a:rPr lang="de-DE" sz="1800" dirty="0">
                <a:solidFill>
                  <a:prstClr val="black"/>
                </a:solidFill>
              </a:rPr>
              <a:t>•	Krisenintervention</a:t>
            </a:r>
          </a:p>
          <a:p>
            <a:pPr marL="0" lvl="0" indent="0">
              <a:buNone/>
            </a:pPr>
            <a:r>
              <a:rPr lang="de-DE" sz="1800" dirty="0">
                <a:solidFill>
                  <a:prstClr val="black"/>
                </a:solidFill>
              </a:rPr>
              <a:t>•	Konflikte unter Mitschülerinnen / Mitschülern</a:t>
            </a:r>
          </a:p>
          <a:p>
            <a:pPr marL="0" lvl="0" indent="0">
              <a:buNone/>
            </a:pPr>
            <a:r>
              <a:rPr lang="de-DE" sz="1800" dirty="0">
                <a:solidFill>
                  <a:prstClr val="black"/>
                </a:solidFill>
              </a:rPr>
              <a:t>•	Konflikte der Schülerinnen und Schüler mit Lehrkräften</a:t>
            </a:r>
          </a:p>
          <a:p>
            <a:pPr marL="0" lvl="0" indent="0">
              <a:buNone/>
            </a:pPr>
            <a:r>
              <a:rPr lang="de-DE" sz="1700" dirty="0">
                <a:solidFill>
                  <a:prstClr val="black"/>
                </a:solidFill>
              </a:rPr>
              <a:t>•	Lernprobleme und Schulschwierigkeiten (Schulmüdigkeit, hohe Fehlstunden)</a:t>
            </a:r>
          </a:p>
          <a:p>
            <a:pPr marL="0" lvl="0" indent="0">
              <a:buNone/>
            </a:pPr>
            <a:r>
              <a:rPr lang="de-DE" sz="1600" dirty="0">
                <a:solidFill>
                  <a:prstClr val="black"/>
                </a:solidFill>
              </a:rPr>
              <a:t>•	Probleme in den Familien, soziale Auffälligkeiten im häuslichen Umfeld</a:t>
            </a:r>
          </a:p>
          <a:p>
            <a:pPr marL="0" lvl="0" indent="0">
              <a:buNone/>
            </a:pPr>
            <a:r>
              <a:rPr lang="de-DE" sz="1600" dirty="0">
                <a:solidFill>
                  <a:prstClr val="black"/>
                </a:solidFill>
              </a:rPr>
              <a:t>•	Hilfe im Umgang mit Behörden und Geld, Fragen zu Kindergeld, BAföG, BAB, 	Wohngeld, ALG II etc.</a:t>
            </a:r>
          </a:p>
          <a:p>
            <a:pPr marL="0" lvl="0" indent="0">
              <a:buNone/>
            </a:pPr>
            <a:r>
              <a:rPr lang="de-DE" sz="1600" dirty="0">
                <a:solidFill>
                  <a:prstClr val="black"/>
                </a:solidFill>
              </a:rPr>
              <a:t>•	Suchterkrankungen, Schwangerschaft</a:t>
            </a:r>
          </a:p>
          <a:p>
            <a:pPr marL="0" indent="0">
              <a:buNone/>
            </a:pPr>
            <a:endParaRPr lang="de-DE" dirty="0"/>
          </a:p>
        </p:txBody>
      </p:sp>
    </p:spTree>
    <p:extLst>
      <p:ext uri="{BB962C8B-B14F-4D97-AF65-F5344CB8AC3E}">
        <p14:creationId xmlns:p14="http://schemas.microsoft.com/office/powerpoint/2010/main" val="50010347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prstClr val="black"/>
                </a:solidFill>
              </a:rPr>
              <a:t>Handlungsfelder sind u.a.:</a:t>
            </a:r>
            <a:endParaRPr lang="de-DE" dirty="0"/>
          </a:p>
        </p:txBody>
      </p:sp>
      <p:sp>
        <p:nvSpPr>
          <p:cNvPr id="3" name="Inhaltsplatzhalter 2"/>
          <p:cNvSpPr>
            <a:spLocks noGrp="1"/>
          </p:cNvSpPr>
          <p:nvPr>
            <p:ph idx="1"/>
          </p:nvPr>
        </p:nvSpPr>
        <p:spPr/>
        <p:txBody>
          <a:bodyPr>
            <a:normAutofit/>
          </a:bodyPr>
          <a:lstStyle/>
          <a:p>
            <a:pPr marL="0" lvl="0" indent="0">
              <a:buNone/>
            </a:pPr>
            <a:r>
              <a:rPr lang="de-DE" sz="1800" dirty="0">
                <a:solidFill>
                  <a:prstClr val="black"/>
                </a:solidFill>
              </a:rPr>
              <a:t>•	Krisenintervention</a:t>
            </a:r>
          </a:p>
          <a:p>
            <a:pPr marL="0" lvl="0" indent="0">
              <a:buNone/>
            </a:pPr>
            <a:r>
              <a:rPr lang="de-DE" sz="1800" dirty="0">
                <a:solidFill>
                  <a:prstClr val="black"/>
                </a:solidFill>
              </a:rPr>
              <a:t>•	Konflikte unter Mitschülerinnen / Mitschülern</a:t>
            </a:r>
          </a:p>
          <a:p>
            <a:pPr marL="0" lvl="0" indent="0">
              <a:buNone/>
            </a:pPr>
            <a:r>
              <a:rPr lang="de-DE" sz="1800" dirty="0">
                <a:solidFill>
                  <a:prstClr val="black"/>
                </a:solidFill>
              </a:rPr>
              <a:t>•	Konflikte der Schülerinnen und Schüler mit Lehrkräften</a:t>
            </a:r>
          </a:p>
          <a:p>
            <a:pPr marL="0" lvl="0" indent="0">
              <a:buNone/>
            </a:pPr>
            <a:r>
              <a:rPr lang="de-DE" sz="1700" dirty="0">
                <a:solidFill>
                  <a:prstClr val="black"/>
                </a:solidFill>
              </a:rPr>
              <a:t>•	Lernprobleme und Schulschwierigkeiten (Schulmüdigkeit, hohe Fehlstunden)</a:t>
            </a:r>
          </a:p>
          <a:p>
            <a:pPr marL="0" lvl="0" indent="0">
              <a:buNone/>
            </a:pPr>
            <a:r>
              <a:rPr lang="de-DE" sz="1600" dirty="0">
                <a:solidFill>
                  <a:prstClr val="black"/>
                </a:solidFill>
              </a:rPr>
              <a:t>•	Probleme in den Familien, soziale Auffälligkeiten im häuslichen Umfeld</a:t>
            </a:r>
          </a:p>
          <a:p>
            <a:pPr marL="0" lvl="0" indent="0">
              <a:buNone/>
            </a:pPr>
            <a:r>
              <a:rPr lang="de-DE" sz="1600" dirty="0">
                <a:solidFill>
                  <a:prstClr val="black"/>
                </a:solidFill>
              </a:rPr>
              <a:t>•	Hilfe im Umgang mit Behörden und Geld, Fragen zu Kindergeld, BAföG, BAB, 	Wohngeld, ALG II etc.</a:t>
            </a:r>
          </a:p>
          <a:p>
            <a:pPr marL="0" lvl="0" indent="0">
              <a:buNone/>
            </a:pPr>
            <a:r>
              <a:rPr lang="de-DE" sz="1600" dirty="0">
                <a:solidFill>
                  <a:prstClr val="black"/>
                </a:solidFill>
              </a:rPr>
              <a:t>•	Suchterkrankungen, Schwangerschaft</a:t>
            </a:r>
          </a:p>
          <a:p>
            <a:pPr marL="0" lvl="0" indent="0">
              <a:buNone/>
            </a:pPr>
            <a:r>
              <a:rPr lang="de-DE" sz="1600" dirty="0">
                <a:solidFill>
                  <a:prstClr val="black"/>
                </a:solidFill>
              </a:rPr>
              <a:t>•	Gerichtsverfahren</a:t>
            </a:r>
          </a:p>
          <a:p>
            <a:pPr marL="0" indent="0">
              <a:buNone/>
            </a:pPr>
            <a:endParaRPr lang="de-DE" dirty="0"/>
          </a:p>
        </p:txBody>
      </p:sp>
    </p:spTree>
    <p:extLst>
      <p:ext uri="{BB962C8B-B14F-4D97-AF65-F5344CB8AC3E}">
        <p14:creationId xmlns:p14="http://schemas.microsoft.com/office/powerpoint/2010/main" val="18515207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prstClr val="black"/>
                </a:solidFill>
              </a:rPr>
              <a:t>Handlungsfelder sind u.a.:</a:t>
            </a:r>
            <a:endParaRPr lang="de-DE" dirty="0"/>
          </a:p>
        </p:txBody>
      </p:sp>
      <p:sp>
        <p:nvSpPr>
          <p:cNvPr id="3" name="Inhaltsplatzhalter 2"/>
          <p:cNvSpPr>
            <a:spLocks noGrp="1"/>
          </p:cNvSpPr>
          <p:nvPr>
            <p:ph idx="1"/>
          </p:nvPr>
        </p:nvSpPr>
        <p:spPr/>
        <p:txBody>
          <a:bodyPr>
            <a:normAutofit/>
          </a:bodyPr>
          <a:lstStyle/>
          <a:p>
            <a:pPr marL="0" lvl="0" indent="0">
              <a:buNone/>
            </a:pPr>
            <a:r>
              <a:rPr lang="de-DE" sz="1800" dirty="0">
                <a:solidFill>
                  <a:prstClr val="black"/>
                </a:solidFill>
              </a:rPr>
              <a:t>•	</a:t>
            </a:r>
            <a:r>
              <a:rPr lang="de-DE" sz="1600" dirty="0">
                <a:solidFill>
                  <a:prstClr val="black"/>
                </a:solidFill>
              </a:rPr>
              <a:t>Krisenintervention</a:t>
            </a:r>
          </a:p>
          <a:p>
            <a:pPr marL="0" lvl="0" indent="0">
              <a:buNone/>
            </a:pPr>
            <a:r>
              <a:rPr lang="de-DE" sz="1600" dirty="0">
                <a:solidFill>
                  <a:prstClr val="black"/>
                </a:solidFill>
              </a:rPr>
              <a:t>•	Konflikte unter Mitschülerinnen / Mitschülern</a:t>
            </a:r>
          </a:p>
          <a:p>
            <a:pPr marL="0" lvl="0" indent="0">
              <a:buNone/>
            </a:pPr>
            <a:r>
              <a:rPr lang="de-DE" sz="1600" dirty="0">
                <a:solidFill>
                  <a:prstClr val="black"/>
                </a:solidFill>
              </a:rPr>
              <a:t>•	Konflikte der Schülerinnen und Schüler mit Lehrkräften</a:t>
            </a:r>
          </a:p>
          <a:p>
            <a:pPr marL="0" lvl="0" indent="0">
              <a:buNone/>
            </a:pPr>
            <a:r>
              <a:rPr lang="de-DE" sz="1600" dirty="0">
                <a:solidFill>
                  <a:prstClr val="black"/>
                </a:solidFill>
              </a:rPr>
              <a:t>•	Lernprobleme und Schulschwierigkeiten (Schulmüdigkeit, hohe Fehlstunden)</a:t>
            </a:r>
          </a:p>
          <a:p>
            <a:pPr marL="0" lvl="0" indent="0">
              <a:buNone/>
            </a:pPr>
            <a:r>
              <a:rPr lang="de-DE" sz="1600" dirty="0">
                <a:solidFill>
                  <a:prstClr val="black"/>
                </a:solidFill>
              </a:rPr>
              <a:t>•	Probleme in den Familien, soziale Auffälligkeiten im häuslichen Umfeld</a:t>
            </a:r>
          </a:p>
          <a:p>
            <a:pPr marL="0" lvl="0" indent="0">
              <a:buNone/>
            </a:pPr>
            <a:r>
              <a:rPr lang="de-DE" sz="1600" dirty="0">
                <a:solidFill>
                  <a:prstClr val="black"/>
                </a:solidFill>
              </a:rPr>
              <a:t>•	Hilfe im Umgang mit Behörden und Geld, Fragen zu Kindergeld, BAföG, BAB, 	Wohngeld, ALG II etc.</a:t>
            </a:r>
          </a:p>
          <a:p>
            <a:pPr marL="0" lvl="0" indent="0">
              <a:buNone/>
            </a:pPr>
            <a:r>
              <a:rPr lang="de-DE" sz="1600" dirty="0">
                <a:solidFill>
                  <a:prstClr val="black"/>
                </a:solidFill>
              </a:rPr>
              <a:t>•	Suchterkrankungen, Schwangerschaft</a:t>
            </a:r>
          </a:p>
          <a:p>
            <a:pPr marL="0" lvl="0" indent="0">
              <a:buNone/>
            </a:pPr>
            <a:r>
              <a:rPr lang="de-DE" sz="1600" dirty="0">
                <a:solidFill>
                  <a:prstClr val="black"/>
                </a:solidFill>
              </a:rPr>
              <a:t>•	Gerichtsverfahren</a:t>
            </a:r>
          </a:p>
          <a:p>
            <a:pPr marL="0" lvl="0" indent="0">
              <a:buNone/>
            </a:pPr>
            <a:r>
              <a:rPr lang="de-DE" sz="1600" dirty="0">
                <a:solidFill>
                  <a:prstClr val="black"/>
                </a:solidFill>
              </a:rPr>
              <a:t>•	Defizite in der Persönlichkeitsentwicklung und fehlende 	Zukunftsperspektiven</a:t>
            </a:r>
          </a:p>
          <a:p>
            <a:endParaRPr lang="de-DE" dirty="0"/>
          </a:p>
        </p:txBody>
      </p:sp>
    </p:spTree>
    <p:extLst>
      <p:ext uri="{BB962C8B-B14F-4D97-AF65-F5344CB8AC3E}">
        <p14:creationId xmlns:p14="http://schemas.microsoft.com/office/powerpoint/2010/main" val="414626361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prstClr val="black"/>
                </a:solidFill>
              </a:rPr>
              <a:t>Handlungsfelder sind u.a.:</a:t>
            </a:r>
            <a:endParaRPr lang="de-DE" dirty="0"/>
          </a:p>
        </p:txBody>
      </p:sp>
      <p:sp>
        <p:nvSpPr>
          <p:cNvPr id="3" name="Inhaltsplatzhalter 2"/>
          <p:cNvSpPr>
            <a:spLocks noGrp="1"/>
          </p:cNvSpPr>
          <p:nvPr>
            <p:ph idx="1"/>
          </p:nvPr>
        </p:nvSpPr>
        <p:spPr/>
        <p:txBody>
          <a:bodyPr>
            <a:normAutofit/>
          </a:bodyPr>
          <a:lstStyle/>
          <a:p>
            <a:pPr marL="0" lvl="0" indent="0">
              <a:buNone/>
            </a:pPr>
            <a:r>
              <a:rPr lang="de-DE" sz="1800" dirty="0">
                <a:solidFill>
                  <a:prstClr val="black"/>
                </a:solidFill>
              </a:rPr>
              <a:t>•	</a:t>
            </a:r>
            <a:r>
              <a:rPr lang="de-DE" sz="1600" dirty="0">
                <a:solidFill>
                  <a:prstClr val="black"/>
                </a:solidFill>
              </a:rPr>
              <a:t>Krisenintervention</a:t>
            </a:r>
          </a:p>
          <a:p>
            <a:pPr marL="0" lvl="0" indent="0">
              <a:buNone/>
            </a:pPr>
            <a:r>
              <a:rPr lang="de-DE" sz="1600" dirty="0">
                <a:solidFill>
                  <a:prstClr val="black"/>
                </a:solidFill>
              </a:rPr>
              <a:t>•	Konflikte unter Mitschülerinnen / Mitschülern</a:t>
            </a:r>
          </a:p>
          <a:p>
            <a:pPr marL="0" lvl="0" indent="0">
              <a:buNone/>
            </a:pPr>
            <a:r>
              <a:rPr lang="de-DE" sz="1600" dirty="0">
                <a:solidFill>
                  <a:prstClr val="black"/>
                </a:solidFill>
              </a:rPr>
              <a:t>•	Konflikte der Schülerinnen und Schüler mit Lehrkräften</a:t>
            </a:r>
          </a:p>
          <a:p>
            <a:pPr marL="0" lvl="0" indent="0">
              <a:buNone/>
            </a:pPr>
            <a:r>
              <a:rPr lang="de-DE" sz="1600" dirty="0">
                <a:solidFill>
                  <a:prstClr val="black"/>
                </a:solidFill>
              </a:rPr>
              <a:t>•	Lernprobleme und Schulschwierigkeiten (Schulmüdigkeit, hohe Fehlstunden)</a:t>
            </a:r>
          </a:p>
          <a:p>
            <a:pPr marL="0" lvl="0" indent="0">
              <a:buNone/>
            </a:pPr>
            <a:r>
              <a:rPr lang="de-DE" sz="1600" dirty="0">
                <a:solidFill>
                  <a:prstClr val="black"/>
                </a:solidFill>
              </a:rPr>
              <a:t>•	Probleme in den Familien, soziale Auffälligkeiten im häuslichen Umfeld</a:t>
            </a:r>
          </a:p>
          <a:p>
            <a:pPr marL="0" lvl="0" indent="0">
              <a:buNone/>
            </a:pPr>
            <a:r>
              <a:rPr lang="de-DE" sz="1600" dirty="0">
                <a:solidFill>
                  <a:prstClr val="black"/>
                </a:solidFill>
              </a:rPr>
              <a:t>•	Hilfe im Umgang mit Behörden und Geld, Fragen zu Kindergeld, BAföG, BAB, 	Wohngeld, ALG II etc.</a:t>
            </a:r>
          </a:p>
          <a:p>
            <a:pPr marL="0" lvl="0" indent="0">
              <a:buNone/>
            </a:pPr>
            <a:r>
              <a:rPr lang="de-DE" sz="1600" dirty="0">
                <a:solidFill>
                  <a:prstClr val="black"/>
                </a:solidFill>
              </a:rPr>
              <a:t>•	Suchterkrankungen, Schwangerschaft</a:t>
            </a:r>
          </a:p>
          <a:p>
            <a:pPr marL="0" lvl="0" indent="0">
              <a:buNone/>
            </a:pPr>
            <a:r>
              <a:rPr lang="de-DE" sz="1600" dirty="0">
                <a:solidFill>
                  <a:prstClr val="black"/>
                </a:solidFill>
              </a:rPr>
              <a:t>•	Gerichtsverfahren</a:t>
            </a:r>
          </a:p>
          <a:p>
            <a:pPr marL="0" lvl="0" indent="0">
              <a:buNone/>
            </a:pPr>
            <a:r>
              <a:rPr lang="de-DE" sz="1600" dirty="0">
                <a:solidFill>
                  <a:prstClr val="black"/>
                </a:solidFill>
              </a:rPr>
              <a:t>•	Defizite in der Persönlichkeitsentwicklung und fehlende 	Zukunftsperspektiven</a:t>
            </a:r>
          </a:p>
          <a:p>
            <a:pPr marL="0" lvl="0" indent="0">
              <a:buNone/>
            </a:pPr>
            <a:r>
              <a:rPr lang="de-DE" sz="1600" dirty="0">
                <a:solidFill>
                  <a:prstClr val="black"/>
                </a:solidFill>
              </a:rPr>
              <a:t>•	Suche nach Praktikums- und Ausbildungsstellen</a:t>
            </a:r>
          </a:p>
          <a:p>
            <a:pPr marL="0" indent="0">
              <a:buNone/>
            </a:pPr>
            <a:endParaRPr lang="de-DE" dirty="0"/>
          </a:p>
        </p:txBody>
      </p:sp>
    </p:spTree>
    <p:extLst>
      <p:ext uri="{BB962C8B-B14F-4D97-AF65-F5344CB8AC3E}">
        <p14:creationId xmlns:p14="http://schemas.microsoft.com/office/powerpoint/2010/main" val="363647032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prstClr val="black"/>
                </a:solidFill>
              </a:rPr>
              <a:t>Handlungsfelder sind u.a.:</a:t>
            </a:r>
            <a:endParaRPr lang="de-DE" dirty="0"/>
          </a:p>
        </p:txBody>
      </p:sp>
      <p:sp>
        <p:nvSpPr>
          <p:cNvPr id="3" name="Inhaltsplatzhalter 2"/>
          <p:cNvSpPr>
            <a:spLocks noGrp="1"/>
          </p:cNvSpPr>
          <p:nvPr>
            <p:ph idx="1"/>
          </p:nvPr>
        </p:nvSpPr>
        <p:spPr/>
        <p:txBody>
          <a:bodyPr>
            <a:normAutofit/>
          </a:bodyPr>
          <a:lstStyle/>
          <a:p>
            <a:pPr marL="0" lvl="0" indent="0">
              <a:buNone/>
            </a:pPr>
            <a:r>
              <a:rPr lang="de-DE" sz="1800" dirty="0">
                <a:solidFill>
                  <a:prstClr val="black"/>
                </a:solidFill>
              </a:rPr>
              <a:t>•	</a:t>
            </a:r>
            <a:r>
              <a:rPr lang="de-DE" sz="1600" dirty="0">
                <a:solidFill>
                  <a:prstClr val="black"/>
                </a:solidFill>
              </a:rPr>
              <a:t>Krisenintervention</a:t>
            </a:r>
          </a:p>
          <a:p>
            <a:pPr marL="0" lvl="0" indent="0">
              <a:buNone/>
            </a:pPr>
            <a:r>
              <a:rPr lang="de-DE" sz="1600" dirty="0">
                <a:solidFill>
                  <a:prstClr val="black"/>
                </a:solidFill>
              </a:rPr>
              <a:t>•	Konflikte unter Mitschülerinnen / Mitschülern</a:t>
            </a:r>
          </a:p>
          <a:p>
            <a:pPr marL="0" lvl="0" indent="0">
              <a:buNone/>
            </a:pPr>
            <a:r>
              <a:rPr lang="de-DE" sz="1600" dirty="0">
                <a:solidFill>
                  <a:prstClr val="black"/>
                </a:solidFill>
              </a:rPr>
              <a:t>•	Konflikte der Schülerinnen und Schüler mit Lehrkräften</a:t>
            </a:r>
          </a:p>
          <a:p>
            <a:pPr marL="0" lvl="0" indent="0">
              <a:buNone/>
            </a:pPr>
            <a:r>
              <a:rPr lang="de-DE" sz="1600" dirty="0">
                <a:solidFill>
                  <a:prstClr val="black"/>
                </a:solidFill>
              </a:rPr>
              <a:t>•	Lernprobleme und Schulschwierigkeiten (Schulmüdigkeit, hohe Fehlstunden)</a:t>
            </a:r>
          </a:p>
          <a:p>
            <a:pPr marL="0" lvl="0" indent="0">
              <a:buNone/>
            </a:pPr>
            <a:r>
              <a:rPr lang="de-DE" sz="1600" dirty="0">
                <a:solidFill>
                  <a:prstClr val="black"/>
                </a:solidFill>
              </a:rPr>
              <a:t>•	Probleme in den Familien, soziale Auffälligkeiten im häuslichen Umfeld</a:t>
            </a:r>
          </a:p>
          <a:p>
            <a:pPr marL="0" lvl="0" indent="0">
              <a:buNone/>
            </a:pPr>
            <a:r>
              <a:rPr lang="de-DE" sz="1600" dirty="0">
                <a:solidFill>
                  <a:prstClr val="black"/>
                </a:solidFill>
              </a:rPr>
              <a:t>•	Hilfe im Umgang mit Behörden und Geld, Fragen zu Kindergeld, BAföG, BAB, 	Wohngeld, ALG II etc.</a:t>
            </a:r>
          </a:p>
          <a:p>
            <a:pPr marL="0" lvl="0" indent="0">
              <a:buNone/>
            </a:pPr>
            <a:r>
              <a:rPr lang="de-DE" sz="1600" dirty="0">
                <a:solidFill>
                  <a:prstClr val="black"/>
                </a:solidFill>
              </a:rPr>
              <a:t>•	Suchterkrankungen, Schwangerschaft</a:t>
            </a:r>
          </a:p>
          <a:p>
            <a:pPr marL="0" lvl="0" indent="0">
              <a:buNone/>
            </a:pPr>
            <a:r>
              <a:rPr lang="de-DE" sz="1600" dirty="0">
                <a:solidFill>
                  <a:prstClr val="black"/>
                </a:solidFill>
              </a:rPr>
              <a:t>•	Gerichtsverfahren</a:t>
            </a:r>
          </a:p>
          <a:p>
            <a:pPr marL="0" lvl="0" indent="0">
              <a:buNone/>
            </a:pPr>
            <a:r>
              <a:rPr lang="de-DE" sz="1600" dirty="0">
                <a:solidFill>
                  <a:prstClr val="black"/>
                </a:solidFill>
              </a:rPr>
              <a:t>•	Defizite in der Persönlichkeitsentwicklung und fehlende 	Zukunftsperspektiven</a:t>
            </a:r>
          </a:p>
          <a:p>
            <a:pPr marL="0" lvl="0" indent="0">
              <a:buNone/>
            </a:pPr>
            <a:r>
              <a:rPr lang="de-DE" sz="1600" dirty="0">
                <a:solidFill>
                  <a:prstClr val="black"/>
                </a:solidFill>
              </a:rPr>
              <a:t>•	Suche nach Praktikums- und Ausbildungsstellen</a:t>
            </a:r>
          </a:p>
          <a:p>
            <a:pPr marL="0" lvl="0" indent="0">
              <a:buNone/>
            </a:pPr>
            <a:r>
              <a:rPr lang="de-DE" sz="1600" dirty="0">
                <a:solidFill>
                  <a:prstClr val="black"/>
                </a:solidFill>
              </a:rPr>
              <a:t>•	Jobsuche</a:t>
            </a:r>
          </a:p>
          <a:p>
            <a:endParaRPr lang="de-DE" dirty="0"/>
          </a:p>
        </p:txBody>
      </p:sp>
    </p:spTree>
    <p:extLst>
      <p:ext uri="{BB962C8B-B14F-4D97-AF65-F5344CB8AC3E}">
        <p14:creationId xmlns:p14="http://schemas.microsoft.com/office/powerpoint/2010/main" val="303859405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prstClr val="black"/>
                </a:solidFill>
              </a:rPr>
              <a:t>Handlungsfelder sind u.a.:</a:t>
            </a:r>
            <a:endParaRPr lang="de-DE" dirty="0"/>
          </a:p>
        </p:txBody>
      </p:sp>
      <p:sp>
        <p:nvSpPr>
          <p:cNvPr id="3" name="Inhaltsplatzhalter 2"/>
          <p:cNvSpPr>
            <a:spLocks noGrp="1"/>
          </p:cNvSpPr>
          <p:nvPr>
            <p:ph idx="1"/>
          </p:nvPr>
        </p:nvSpPr>
        <p:spPr/>
        <p:txBody>
          <a:bodyPr>
            <a:normAutofit/>
          </a:bodyPr>
          <a:lstStyle/>
          <a:p>
            <a:pPr marL="0" lvl="0" indent="0">
              <a:buNone/>
            </a:pPr>
            <a:r>
              <a:rPr lang="de-DE" sz="1800" dirty="0">
                <a:solidFill>
                  <a:prstClr val="black"/>
                </a:solidFill>
              </a:rPr>
              <a:t>•	</a:t>
            </a:r>
            <a:r>
              <a:rPr lang="de-DE" sz="1600" dirty="0">
                <a:solidFill>
                  <a:prstClr val="black"/>
                </a:solidFill>
              </a:rPr>
              <a:t>Krisenintervention</a:t>
            </a:r>
          </a:p>
          <a:p>
            <a:pPr marL="0" lvl="0" indent="0">
              <a:buNone/>
            </a:pPr>
            <a:r>
              <a:rPr lang="de-DE" sz="1600" dirty="0">
                <a:solidFill>
                  <a:prstClr val="black"/>
                </a:solidFill>
              </a:rPr>
              <a:t>•	Konflikte unter Mitschülerinnen / Mitschülern</a:t>
            </a:r>
          </a:p>
          <a:p>
            <a:pPr marL="0" lvl="0" indent="0">
              <a:buNone/>
            </a:pPr>
            <a:r>
              <a:rPr lang="de-DE" sz="1600" dirty="0">
                <a:solidFill>
                  <a:prstClr val="black"/>
                </a:solidFill>
              </a:rPr>
              <a:t>•	Konflikte der Schülerinnen und Schüler mit Lehrkräften</a:t>
            </a:r>
          </a:p>
          <a:p>
            <a:pPr marL="0" lvl="0" indent="0">
              <a:buNone/>
            </a:pPr>
            <a:r>
              <a:rPr lang="de-DE" sz="1600" dirty="0">
                <a:solidFill>
                  <a:prstClr val="black"/>
                </a:solidFill>
              </a:rPr>
              <a:t>•	Lernprobleme und Schulschwierigkeiten (Schulmüdigkeit, hohe Fehlstunden)</a:t>
            </a:r>
          </a:p>
          <a:p>
            <a:pPr marL="0" lvl="0" indent="0">
              <a:buNone/>
            </a:pPr>
            <a:r>
              <a:rPr lang="de-DE" sz="1600" dirty="0">
                <a:solidFill>
                  <a:prstClr val="black"/>
                </a:solidFill>
              </a:rPr>
              <a:t>•	Probleme in den Familien, soziale Auffälligkeiten im häuslichen Umfeld</a:t>
            </a:r>
          </a:p>
          <a:p>
            <a:pPr marL="0" lvl="0" indent="0">
              <a:buNone/>
            </a:pPr>
            <a:r>
              <a:rPr lang="de-DE" sz="1600" dirty="0">
                <a:solidFill>
                  <a:prstClr val="black"/>
                </a:solidFill>
              </a:rPr>
              <a:t>•	Hilfe im Umgang mit Behörden und Geld, Fragen zu Kindergeld, BAföG, BAB, 	Wohngeld, ALG II etc.</a:t>
            </a:r>
          </a:p>
          <a:p>
            <a:pPr marL="0" lvl="0" indent="0">
              <a:buNone/>
            </a:pPr>
            <a:r>
              <a:rPr lang="de-DE" sz="1600" dirty="0">
                <a:solidFill>
                  <a:prstClr val="black"/>
                </a:solidFill>
              </a:rPr>
              <a:t>•	Suchterkrankungen, Schwangerschaft</a:t>
            </a:r>
          </a:p>
          <a:p>
            <a:pPr marL="0" lvl="0" indent="0">
              <a:buNone/>
            </a:pPr>
            <a:r>
              <a:rPr lang="de-DE" sz="1600" dirty="0">
                <a:solidFill>
                  <a:prstClr val="black"/>
                </a:solidFill>
              </a:rPr>
              <a:t>•	Gerichtsverfahren</a:t>
            </a:r>
          </a:p>
          <a:p>
            <a:pPr marL="0" lvl="0" indent="0">
              <a:buNone/>
            </a:pPr>
            <a:r>
              <a:rPr lang="de-DE" sz="1600" dirty="0">
                <a:solidFill>
                  <a:prstClr val="black"/>
                </a:solidFill>
              </a:rPr>
              <a:t>•	Defizite in der Persönlichkeitsentwicklung und fehlende 	Zukunftsperspektiven</a:t>
            </a:r>
          </a:p>
          <a:p>
            <a:pPr marL="0" lvl="0" indent="0">
              <a:buNone/>
            </a:pPr>
            <a:r>
              <a:rPr lang="de-DE" sz="1600" dirty="0">
                <a:solidFill>
                  <a:prstClr val="black"/>
                </a:solidFill>
              </a:rPr>
              <a:t>•	Suche nach Praktikums- und Ausbildungsstellen</a:t>
            </a:r>
          </a:p>
          <a:p>
            <a:pPr marL="0" lvl="0" indent="0">
              <a:buNone/>
            </a:pPr>
            <a:r>
              <a:rPr lang="de-DE" sz="1600" dirty="0">
                <a:solidFill>
                  <a:prstClr val="black"/>
                </a:solidFill>
              </a:rPr>
              <a:t>•	Jobsuche</a:t>
            </a:r>
          </a:p>
          <a:p>
            <a:pPr marL="0" lvl="0" indent="0">
              <a:buNone/>
            </a:pPr>
            <a:r>
              <a:rPr lang="de-DE" sz="1600" dirty="0">
                <a:solidFill>
                  <a:prstClr val="black"/>
                </a:solidFill>
              </a:rPr>
              <a:t>•	Suche nach weiteren Schulformen / Fortbildungsmöglichkeiten</a:t>
            </a:r>
          </a:p>
          <a:p>
            <a:endParaRPr lang="de-DE" dirty="0"/>
          </a:p>
        </p:txBody>
      </p:sp>
    </p:spTree>
    <p:extLst>
      <p:ext uri="{BB962C8B-B14F-4D97-AF65-F5344CB8AC3E}">
        <p14:creationId xmlns:p14="http://schemas.microsoft.com/office/powerpoint/2010/main" val="329759607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Handlungsfelder sind u.a.:</a:t>
            </a:r>
          </a:p>
        </p:txBody>
      </p:sp>
      <p:sp>
        <p:nvSpPr>
          <p:cNvPr id="3" name="Inhaltsplatzhalter 2"/>
          <p:cNvSpPr>
            <a:spLocks noGrp="1"/>
          </p:cNvSpPr>
          <p:nvPr>
            <p:ph idx="1"/>
          </p:nvPr>
        </p:nvSpPr>
        <p:spPr/>
        <p:txBody>
          <a:bodyPr>
            <a:normAutofit/>
          </a:bodyPr>
          <a:lstStyle/>
          <a:p>
            <a:pPr marL="0" indent="0">
              <a:buNone/>
            </a:pPr>
            <a:r>
              <a:rPr lang="de-DE" sz="1600" dirty="0"/>
              <a:t>•	Krisenintervention</a:t>
            </a:r>
          </a:p>
          <a:p>
            <a:pPr marL="0" indent="0">
              <a:buNone/>
            </a:pPr>
            <a:r>
              <a:rPr lang="de-DE" sz="1600" dirty="0"/>
              <a:t>•	Konflikte unter Mitschülerinnen / Mitschülern</a:t>
            </a:r>
          </a:p>
          <a:p>
            <a:pPr marL="0" indent="0">
              <a:buNone/>
            </a:pPr>
            <a:r>
              <a:rPr lang="de-DE" sz="1600" dirty="0"/>
              <a:t>•	Konflikte der Schülerinnen und Schüler mit Lehrkräften</a:t>
            </a:r>
          </a:p>
          <a:p>
            <a:pPr marL="0" indent="0">
              <a:buNone/>
            </a:pPr>
            <a:r>
              <a:rPr lang="de-DE" sz="1600" dirty="0"/>
              <a:t>•	Lernprobleme und Schulschwierigkeiten (Schulmüdigkeit, hohe Fehlstunden)</a:t>
            </a:r>
          </a:p>
          <a:p>
            <a:pPr marL="0" indent="0">
              <a:buNone/>
            </a:pPr>
            <a:r>
              <a:rPr lang="de-DE" sz="1600" dirty="0"/>
              <a:t>•	Probleme in den Familien, soziale Auffälligkeiten im häuslichen Umfeld</a:t>
            </a:r>
          </a:p>
          <a:p>
            <a:pPr marL="0" indent="0">
              <a:buNone/>
            </a:pPr>
            <a:r>
              <a:rPr lang="de-DE" sz="1600" dirty="0"/>
              <a:t>•	Hilfe im Umgang mit Behörden und Geld, Fragen zu Kindergeld, BAföG, BAB, 	Wohngeld, ALG II etc.</a:t>
            </a:r>
          </a:p>
          <a:p>
            <a:pPr marL="0" indent="0">
              <a:buNone/>
            </a:pPr>
            <a:r>
              <a:rPr lang="de-DE" sz="1600" dirty="0"/>
              <a:t>•	Suchterkrankungen, Schwangerschaft</a:t>
            </a:r>
          </a:p>
          <a:p>
            <a:pPr marL="0" indent="0">
              <a:buNone/>
            </a:pPr>
            <a:r>
              <a:rPr lang="de-DE" sz="1600" dirty="0"/>
              <a:t>•	Gerichtsverfahren</a:t>
            </a:r>
          </a:p>
          <a:p>
            <a:pPr marL="0" indent="0">
              <a:buNone/>
            </a:pPr>
            <a:r>
              <a:rPr lang="de-DE" sz="1600" dirty="0"/>
              <a:t>•	Defizite in der Persönlichkeitsentwicklung und fehlende 	Zukunftsperspektiven</a:t>
            </a:r>
          </a:p>
          <a:p>
            <a:pPr marL="0" indent="0">
              <a:buNone/>
            </a:pPr>
            <a:r>
              <a:rPr lang="de-DE" sz="1600" dirty="0"/>
              <a:t>•	Suche nach Praktikums- und Ausbildungsstellen</a:t>
            </a:r>
          </a:p>
          <a:p>
            <a:pPr marL="0" indent="0">
              <a:buNone/>
            </a:pPr>
            <a:r>
              <a:rPr lang="de-DE" sz="1600" dirty="0"/>
              <a:t>•	Jobsuche</a:t>
            </a:r>
          </a:p>
          <a:p>
            <a:pPr marL="0" indent="0">
              <a:buNone/>
            </a:pPr>
            <a:r>
              <a:rPr lang="de-DE" sz="1600" dirty="0"/>
              <a:t>	Suche nach weiteren Schulformen / Fortbildungsmöglichkeiten</a:t>
            </a:r>
          </a:p>
          <a:p>
            <a:pPr marL="0" indent="0">
              <a:buNone/>
            </a:pPr>
            <a:r>
              <a:rPr lang="de-DE" sz="1600" dirty="0"/>
              <a:t>•	Bildung und Teilhabe</a:t>
            </a:r>
          </a:p>
          <a:p>
            <a:endParaRPr lang="de-DE" dirty="0"/>
          </a:p>
        </p:txBody>
      </p:sp>
    </p:spTree>
    <p:extLst>
      <p:ext uri="{BB962C8B-B14F-4D97-AF65-F5344CB8AC3E}">
        <p14:creationId xmlns:p14="http://schemas.microsoft.com/office/powerpoint/2010/main" val="46425160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Handlungsfelder sind u.a.:</a:t>
            </a:r>
          </a:p>
        </p:txBody>
      </p:sp>
      <p:sp>
        <p:nvSpPr>
          <p:cNvPr id="3" name="Inhaltsplatzhalter 2"/>
          <p:cNvSpPr>
            <a:spLocks noGrp="1"/>
          </p:cNvSpPr>
          <p:nvPr>
            <p:ph idx="1"/>
          </p:nvPr>
        </p:nvSpPr>
        <p:spPr>
          <a:xfrm>
            <a:off x="457200" y="1417638"/>
            <a:ext cx="8229600" cy="5035698"/>
          </a:xfrm>
        </p:spPr>
        <p:txBody>
          <a:bodyPr>
            <a:normAutofit/>
          </a:bodyPr>
          <a:lstStyle/>
          <a:p>
            <a:r>
              <a:rPr lang="de-DE" sz="1600" dirty="0">
                <a:solidFill>
                  <a:prstClr val="black"/>
                </a:solidFill>
              </a:rPr>
              <a:t>	Krisenintervention</a:t>
            </a:r>
          </a:p>
          <a:p>
            <a:r>
              <a:rPr lang="de-DE" sz="1600" dirty="0">
                <a:solidFill>
                  <a:prstClr val="black"/>
                </a:solidFill>
              </a:rPr>
              <a:t>	Konflikte unter Mitschülerinnen / Mitschülern</a:t>
            </a:r>
          </a:p>
          <a:p>
            <a:r>
              <a:rPr lang="de-DE" sz="1600" dirty="0">
                <a:solidFill>
                  <a:prstClr val="black"/>
                </a:solidFill>
              </a:rPr>
              <a:t>	Konflikte der Schülerinnen und Schüler mit Lehrkräften</a:t>
            </a:r>
          </a:p>
          <a:p>
            <a:r>
              <a:rPr lang="de-DE" sz="1600" dirty="0">
                <a:solidFill>
                  <a:prstClr val="black"/>
                </a:solidFill>
              </a:rPr>
              <a:t>	Lernprobleme und Schulschwierigkeiten (Schulmüdigkeit, hohe Fehlstunden)</a:t>
            </a:r>
          </a:p>
          <a:p>
            <a:r>
              <a:rPr lang="de-DE" sz="1600" dirty="0">
                <a:solidFill>
                  <a:prstClr val="black"/>
                </a:solidFill>
              </a:rPr>
              <a:t>	Probleme in den Familien, soziale Auffälligkeiten im häuslichen Umfeld</a:t>
            </a:r>
          </a:p>
          <a:p>
            <a:r>
              <a:rPr lang="de-DE" sz="1600" dirty="0">
                <a:solidFill>
                  <a:prstClr val="black"/>
                </a:solidFill>
              </a:rPr>
              <a:t>	Hilfe im Umgang mit Behörden und Geld, Fragen zu Kindergeld, BAföG, BAB, 	Wohngeld, ALG II etc.</a:t>
            </a:r>
          </a:p>
          <a:p>
            <a:r>
              <a:rPr lang="de-DE" sz="1600" dirty="0">
                <a:solidFill>
                  <a:prstClr val="black"/>
                </a:solidFill>
              </a:rPr>
              <a:t>	Suchterkrankungen, Schwangerschaft</a:t>
            </a:r>
          </a:p>
          <a:p>
            <a:r>
              <a:rPr lang="de-DE" sz="1600" dirty="0">
                <a:solidFill>
                  <a:prstClr val="black"/>
                </a:solidFill>
              </a:rPr>
              <a:t>	Gerichtsverfahren</a:t>
            </a:r>
          </a:p>
          <a:p>
            <a:r>
              <a:rPr lang="de-DE" sz="1600" dirty="0">
                <a:solidFill>
                  <a:prstClr val="black"/>
                </a:solidFill>
              </a:rPr>
              <a:t>	Defizite in der Persönlichkeitsentwicklung und fehlende 	Zukunftsperspektiven</a:t>
            </a:r>
          </a:p>
          <a:p>
            <a:r>
              <a:rPr lang="de-DE" sz="1600" dirty="0">
                <a:solidFill>
                  <a:prstClr val="black"/>
                </a:solidFill>
              </a:rPr>
              <a:t>	Suche nach Praktikums- und Ausbildungsstellen</a:t>
            </a:r>
          </a:p>
          <a:p>
            <a:r>
              <a:rPr lang="de-DE" sz="1600" dirty="0">
                <a:solidFill>
                  <a:prstClr val="black"/>
                </a:solidFill>
              </a:rPr>
              <a:t>	Jobsuche</a:t>
            </a:r>
          </a:p>
          <a:p>
            <a:r>
              <a:rPr lang="de-DE" sz="1600" dirty="0">
                <a:solidFill>
                  <a:prstClr val="black"/>
                </a:solidFill>
              </a:rPr>
              <a:t>	Suche nach weiteren Schulformen / Fortbildungsmöglichkeiten</a:t>
            </a:r>
          </a:p>
          <a:p>
            <a:r>
              <a:rPr lang="de-DE" sz="1600" dirty="0">
                <a:solidFill>
                  <a:prstClr val="black"/>
                </a:solidFill>
              </a:rPr>
              <a:t>	Bildung und Teilhabe</a:t>
            </a:r>
          </a:p>
          <a:p>
            <a:r>
              <a:rPr lang="de-DE" sz="1600" dirty="0">
                <a:solidFill>
                  <a:prstClr val="black"/>
                </a:solidFill>
              </a:rPr>
              <a:t>	Mobbingprävention</a:t>
            </a:r>
          </a:p>
          <a:p>
            <a:pPr lvl="2"/>
            <a:endParaRPr lang="de-DE" sz="800" dirty="0">
              <a:solidFill>
                <a:prstClr val="black"/>
              </a:solidFill>
            </a:endParaRPr>
          </a:p>
          <a:p>
            <a:pPr marL="914400" lvl="2" indent="0">
              <a:buNone/>
            </a:pPr>
            <a:endParaRPr lang="de-DE" sz="800" dirty="0">
              <a:solidFill>
                <a:prstClr val="black"/>
              </a:solidFill>
            </a:endParaRPr>
          </a:p>
          <a:p>
            <a:pPr marL="0" indent="0">
              <a:buNone/>
            </a:pPr>
            <a:endParaRPr lang="de-DE" dirty="0"/>
          </a:p>
        </p:txBody>
      </p:sp>
    </p:spTree>
    <p:extLst>
      <p:ext uri="{BB962C8B-B14F-4D97-AF65-F5344CB8AC3E}">
        <p14:creationId xmlns:p14="http://schemas.microsoft.com/office/powerpoint/2010/main" val="333795883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Handlungsfelder sind u.a.:</a:t>
            </a:r>
          </a:p>
        </p:txBody>
      </p:sp>
      <p:sp>
        <p:nvSpPr>
          <p:cNvPr id="3" name="Inhaltsplatzhalter 2"/>
          <p:cNvSpPr>
            <a:spLocks noGrp="1"/>
          </p:cNvSpPr>
          <p:nvPr>
            <p:ph idx="1"/>
          </p:nvPr>
        </p:nvSpPr>
        <p:spPr>
          <a:xfrm>
            <a:off x="457200" y="1417638"/>
            <a:ext cx="8229600" cy="5035698"/>
          </a:xfrm>
        </p:spPr>
        <p:txBody>
          <a:bodyPr>
            <a:normAutofit/>
          </a:bodyPr>
          <a:lstStyle/>
          <a:p>
            <a:r>
              <a:rPr lang="de-DE" sz="1600" dirty="0">
                <a:solidFill>
                  <a:prstClr val="black"/>
                </a:solidFill>
              </a:rPr>
              <a:t>	Krisenintervention</a:t>
            </a:r>
          </a:p>
          <a:p>
            <a:r>
              <a:rPr lang="de-DE" sz="1600" dirty="0">
                <a:solidFill>
                  <a:prstClr val="black"/>
                </a:solidFill>
              </a:rPr>
              <a:t>	Konflikte unter Mitschülerinnen / Mitschülern</a:t>
            </a:r>
          </a:p>
          <a:p>
            <a:r>
              <a:rPr lang="de-DE" sz="1600" dirty="0">
                <a:solidFill>
                  <a:prstClr val="black"/>
                </a:solidFill>
              </a:rPr>
              <a:t>	Konflikte der Schülerinnen und Schüler mit Lehrkräften</a:t>
            </a:r>
          </a:p>
          <a:p>
            <a:r>
              <a:rPr lang="de-DE" sz="1600" dirty="0">
                <a:solidFill>
                  <a:prstClr val="black"/>
                </a:solidFill>
              </a:rPr>
              <a:t>	Lernprobleme und Schulschwierigkeiten (Schulmüdigkeit, hohe Fehlstunden)</a:t>
            </a:r>
          </a:p>
          <a:p>
            <a:r>
              <a:rPr lang="de-DE" sz="1600" dirty="0">
                <a:solidFill>
                  <a:prstClr val="black"/>
                </a:solidFill>
              </a:rPr>
              <a:t>	Probleme in den Familien, soziale Auffälligkeiten im häuslichen Umfeld</a:t>
            </a:r>
          </a:p>
          <a:p>
            <a:r>
              <a:rPr lang="de-DE" sz="1600" dirty="0">
                <a:solidFill>
                  <a:prstClr val="black"/>
                </a:solidFill>
              </a:rPr>
              <a:t>	Hilfe im Umgang mit Behörden und Geld, Fragen zu Kindergeld, BAföG, BAB, 	Wohngeld, ALG II etc.</a:t>
            </a:r>
          </a:p>
          <a:p>
            <a:r>
              <a:rPr lang="de-DE" sz="1600" dirty="0">
                <a:solidFill>
                  <a:prstClr val="black"/>
                </a:solidFill>
              </a:rPr>
              <a:t>	Suchterkrankungen, Schwangerschaft</a:t>
            </a:r>
          </a:p>
          <a:p>
            <a:r>
              <a:rPr lang="de-DE" sz="1600" dirty="0">
                <a:solidFill>
                  <a:prstClr val="black"/>
                </a:solidFill>
              </a:rPr>
              <a:t>	Gerichtsverfahren</a:t>
            </a:r>
          </a:p>
          <a:p>
            <a:r>
              <a:rPr lang="de-DE" sz="1600" dirty="0">
                <a:solidFill>
                  <a:prstClr val="black"/>
                </a:solidFill>
              </a:rPr>
              <a:t>	Defizite in der Persönlichkeitsentwicklung und fehlende 	Zukunftsperspektiven</a:t>
            </a:r>
          </a:p>
          <a:p>
            <a:r>
              <a:rPr lang="de-DE" sz="1600" dirty="0">
                <a:solidFill>
                  <a:prstClr val="black"/>
                </a:solidFill>
              </a:rPr>
              <a:t>	Suche nach Praktikums- und Ausbildungsstellen</a:t>
            </a:r>
          </a:p>
          <a:p>
            <a:r>
              <a:rPr lang="de-DE" sz="1600" dirty="0">
                <a:solidFill>
                  <a:prstClr val="black"/>
                </a:solidFill>
              </a:rPr>
              <a:t>	Jobsuche</a:t>
            </a:r>
          </a:p>
          <a:p>
            <a:r>
              <a:rPr lang="de-DE" sz="1600" dirty="0">
                <a:solidFill>
                  <a:prstClr val="black"/>
                </a:solidFill>
              </a:rPr>
              <a:t>	Suche nach weiteren Schulformen / Fortbildungsmöglichkeiten</a:t>
            </a:r>
          </a:p>
          <a:p>
            <a:r>
              <a:rPr lang="de-DE" sz="1600" dirty="0">
                <a:solidFill>
                  <a:prstClr val="black"/>
                </a:solidFill>
              </a:rPr>
              <a:t>	Bildung und Teilhabe</a:t>
            </a:r>
          </a:p>
          <a:p>
            <a:r>
              <a:rPr lang="de-DE" sz="1600" dirty="0">
                <a:solidFill>
                  <a:prstClr val="black"/>
                </a:solidFill>
              </a:rPr>
              <a:t>	Mobbingprävention</a:t>
            </a:r>
          </a:p>
          <a:p>
            <a:pPr marL="914400" lvl="2" indent="0">
              <a:buNone/>
            </a:pPr>
            <a:r>
              <a:rPr lang="de-DE" sz="1600" dirty="0">
                <a:solidFill>
                  <a:prstClr val="black"/>
                </a:solidFill>
              </a:rPr>
              <a:t>Freizeitgestaltung</a:t>
            </a:r>
          </a:p>
          <a:p>
            <a:pPr lvl="2"/>
            <a:endParaRPr lang="de-DE" sz="800" dirty="0">
              <a:solidFill>
                <a:prstClr val="black"/>
              </a:solidFill>
            </a:endParaRPr>
          </a:p>
          <a:p>
            <a:pPr marL="914400" lvl="2" indent="0">
              <a:buNone/>
            </a:pPr>
            <a:endParaRPr lang="de-DE" sz="800" dirty="0">
              <a:solidFill>
                <a:prstClr val="black"/>
              </a:solidFill>
            </a:endParaRPr>
          </a:p>
          <a:p>
            <a:pPr marL="0" indent="0">
              <a:buNone/>
            </a:pPr>
            <a:endParaRPr lang="de-DE" dirty="0"/>
          </a:p>
        </p:txBody>
      </p:sp>
    </p:spTree>
    <p:extLst>
      <p:ext uri="{BB962C8B-B14F-4D97-AF65-F5344CB8AC3E}">
        <p14:creationId xmlns:p14="http://schemas.microsoft.com/office/powerpoint/2010/main" val="242044896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b="1" dirty="0"/>
              <a:t>Möglichkeiten für Klassen- und Gruppenarbeiten:</a:t>
            </a:r>
          </a:p>
        </p:txBody>
      </p:sp>
      <p:sp>
        <p:nvSpPr>
          <p:cNvPr id="3" name="Inhaltsplatzhalter 2"/>
          <p:cNvSpPr>
            <a:spLocks noGrp="1"/>
          </p:cNvSpPr>
          <p:nvPr>
            <p:ph idx="1"/>
          </p:nvPr>
        </p:nvSpPr>
        <p:spPr/>
        <p:txBody>
          <a:bodyPr/>
          <a:lstStyle/>
          <a:p>
            <a:pPr marL="0" indent="0">
              <a:buNone/>
            </a:pPr>
            <a:endParaRPr lang="de-DE" dirty="0"/>
          </a:p>
        </p:txBody>
      </p:sp>
    </p:spTree>
    <p:extLst>
      <p:ext uri="{BB962C8B-B14F-4D97-AF65-F5344CB8AC3E}">
        <p14:creationId xmlns:p14="http://schemas.microsoft.com/office/powerpoint/2010/main" val="350958082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b="1" dirty="0">
                <a:solidFill>
                  <a:prstClr val="black"/>
                </a:solidFill>
              </a:rPr>
              <a:t>Schulsozialarbeit besteht aus folgenden Bausteinen:</a:t>
            </a:r>
            <a:endParaRPr lang="de-DE" dirty="0"/>
          </a:p>
        </p:txBody>
      </p:sp>
      <p:sp>
        <p:nvSpPr>
          <p:cNvPr id="3" name="Inhaltsplatzhalter 2"/>
          <p:cNvSpPr>
            <a:spLocks noGrp="1"/>
          </p:cNvSpPr>
          <p:nvPr>
            <p:ph idx="1"/>
          </p:nvPr>
        </p:nvSpPr>
        <p:spPr/>
        <p:txBody>
          <a:bodyPr/>
          <a:lstStyle/>
          <a:p>
            <a:r>
              <a:rPr lang="de-DE" dirty="0"/>
              <a:t>Einzelfallhilfe/ Beratung</a:t>
            </a:r>
          </a:p>
          <a:p>
            <a:endParaRPr lang="de-DE" dirty="0"/>
          </a:p>
        </p:txBody>
      </p:sp>
    </p:spTree>
    <p:extLst>
      <p:ext uri="{BB962C8B-B14F-4D97-AF65-F5344CB8AC3E}">
        <p14:creationId xmlns:p14="http://schemas.microsoft.com/office/powerpoint/2010/main" val="414391336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b="1" dirty="0"/>
              <a:t>Möglichkeiten für Klassen- und Gruppenarbeiten:</a:t>
            </a:r>
          </a:p>
        </p:txBody>
      </p:sp>
      <p:sp>
        <p:nvSpPr>
          <p:cNvPr id="3" name="Inhaltsplatzhalter 2"/>
          <p:cNvSpPr>
            <a:spLocks noGrp="1"/>
          </p:cNvSpPr>
          <p:nvPr>
            <p:ph idx="1"/>
          </p:nvPr>
        </p:nvSpPr>
        <p:spPr/>
        <p:txBody>
          <a:bodyPr/>
          <a:lstStyle/>
          <a:p>
            <a:pPr marL="0" lvl="0" indent="0">
              <a:buNone/>
            </a:pPr>
            <a:r>
              <a:rPr lang="de-DE" dirty="0">
                <a:solidFill>
                  <a:prstClr val="black"/>
                </a:solidFill>
              </a:rPr>
              <a:t>•	Anti-Mobbing-Training</a:t>
            </a:r>
          </a:p>
          <a:p>
            <a:pPr lvl="0"/>
            <a:endParaRPr lang="de-DE" dirty="0">
              <a:solidFill>
                <a:prstClr val="black"/>
              </a:solidFill>
            </a:endParaRPr>
          </a:p>
          <a:p>
            <a:endParaRPr lang="de-DE" dirty="0"/>
          </a:p>
        </p:txBody>
      </p:sp>
    </p:spTree>
    <p:extLst>
      <p:ext uri="{BB962C8B-B14F-4D97-AF65-F5344CB8AC3E}">
        <p14:creationId xmlns:p14="http://schemas.microsoft.com/office/powerpoint/2010/main" val="171167026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b="1" dirty="0"/>
              <a:t>Möglichkeiten für Klassen- und Gruppenarbeiten:</a:t>
            </a:r>
          </a:p>
        </p:txBody>
      </p:sp>
      <p:sp>
        <p:nvSpPr>
          <p:cNvPr id="3" name="Inhaltsplatzhalter 2"/>
          <p:cNvSpPr>
            <a:spLocks noGrp="1"/>
          </p:cNvSpPr>
          <p:nvPr>
            <p:ph idx="1"/>
          </p:nvPr>
        </p:nvSpPr>
        <p:spPr/>
        <p:txBody>
          <a:bodyPr/>
          <a:lstStyle/>
          <a:p>
            <a:pPr marL="0" lvl="0" indent="0">
              <a:buNone/>
            </a:pPr>
            <a:r>
              <a:rPr lang="de-DE" dirty="0">
                <a:solidFill>
                  <a:prstClr val="black"/>
                </a:solidFill>
              </a:rPr>
              <a:t>•	Anti-Mobbing-Training</a:t>
            </a:r>
          </a:p>
          <a:p>
            <a:pPr marL="0" lvl="0" indent="0">
              <a:buNone/>
            </a:pPr>
            <a:r>
              <a:rPr lang="de-DE" dirty="0">
                <a:solidFill>
                  <a:prstClr val="black"/>
                </a:solidFill>
              </a:rPr>
              <a:t>•	Deeskalationstraining für Gewalt und 	Rassismus</a:t>
            </a:r>
          </a:p>
        </p:txBody>
      </p:sp>
    </p:spTree>
    <p:extLst>
      <p:ext uri="{BB962C8B-B14F-4D97-AF65-F5344CB8AC3E}">
        <p14:creationId xmlns:p14="http://schemas.microsoft.com/office/powerpoint/2010/main" val="408130749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b="1" dirty="0"/>
              <a:t>Möglichkeiten für Klassen- und Gruppenarbeiten:</a:t>
            </a:r>
          </a:p>
        </p:txBody>
      </p:sp>
      <p:sp>
        <p:nvSpPr>
          <p:cNvPr id="3" name="Inhaltsplatzhalter 2"/>
          <p:cNvSpPr>
            <a:spLocks noGrp="1"/>
          </p:cNvSpPr>
          <p:nvPr>
            <p:ph idx="1"/>
          </p:nvPr>
        </p:nvSpPr>
        <p:spPr/>
        <p:txBody>
          <a:bodyPr/>
          <a:lstStyle/>
          <a:p>
            <a:pPr marL="0" lvl="0" indent="0">
              <a:buNone/>
            </a:pPr>
            <a:r>
              <a:rPr lang="de-DE" dirty="0">
                <a:solidFill>
                  <a:prstClr val="black"/>
                </a:solidFill>
              </a:rPr>
              <a:t>•	Anti-Mobbing-Training</a:t>
            </a:r>
          </a:p>
          <a:p>
            <a:pPr marL="0" lvl="0" indent="0">
              <a:buNone/>
            </a:pPr>
            <a:r>
              <a:rPr lang="de-DE" dirty="0">
                <a:solidFill>
                  <a:prstClr val="black"/>
                </a:solidFill>
              </a:rPr>
              <a:t>•	Deeskalationstraining für Gewalt und 	Rassismus</a:t>
            </a:r>
          </a:p>
          <a:p>
            <a:pPr marL="0" lvl="0" indent="0">
              <a:buNone/>
            </a:pPr>
            <a:r>
              <a:rPr lang="de-DE" dirty="0">
                <a:solidFill>
                  <a:prstClr val="black"/>
                </a:solidFill>
              </a:rPr>
              <a:t>•	Erlebnispädagogische Angebote</a:t>
            </a:r>
          </a:p>
        </p:txBody>
      </p:sp>
    </p:spTree>
    <p:extLst>
      <p:ext uri="{BB962C8B-B14F-4D97-AF65-F5344CB8AC3E}">
        <p14:creationId xmlns:p14="http://schemas.microsoft.com/office/powerpoint/2010/main" val="2443782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b="1" dirty="0"/>
              <a:t>Möglichkeiten für Klassen- und Gruppenarbeiten:</a:t>
            </a:r>
          </a:p>
        </p:txBody>
      </p:sp>
      <p:sp>
        <p:nvSpPr>
          <p:cNvPr id="3" name="Inhaltsplatzhalter 2"/>
          <p:cNvSpPr>
            <a:spLocks noGrp="1"/>
          </p:cNvSpPr>
          <p:nvPr>
            <p:ph idx="1"/>
          </p:nvPr>
        </p:nvSpPr>
        <p:spPr/>
        <p:txBody>
          <a:bodyPr/>
          <a:lstStyle/>
          <a:p>
            <a:pPr marL="0" lvl="0" indent="0">
              <a:buNone/>
            </a:pPr>
            <a:r>
              <a:rPr lang="de-DE" dirty="0">
                <a:solidFill>
                  <a:prstClr val="black"/>
                </a:solidFill>
              </a:rPr>
              <a:t>•	Anti-Mobbing-Training</a:t>
            </a:r>
          </a:p>
          <a:p>
            <a:pPr marL="0" lvl="0" indent="0">
              <a:buNone/>
            </a:pPr>
            <a:r>
              <a:rPr lang="de-DE" dirty="0">
                <a:solidFill>
                  <a:prstClr val="black"/>
                </a:solidFill>
              </a:rPr>
              <a:t>•	Deeskalationstraining für Gewalt und 	Rassismus</a:t>
            </a:r>
          </a:p>
          <a:p>
            <a:pPr marL="0" lvl="0" indent="0">
              <a:buNone/>
            </a:pPr>
            <a:r>
              <a:rPr lang="de-DE" dirty="0">
                <a:solidFill>
                  <a:prstClr val="black"/>
                </a:solidFill>
              </a:rPr>
              <a:t>•	Erlebnispädagogische Angebote</a:t>
            </a:r>
          </a:p>
          <a:p>
            <a:pPr marL="0" lvl="0" indent="0">
              <a:buNone/>
            </a:pPr>
            <a:r>
              <a:rPr lang="de-DE" dirty="0">
                <a:solidFill>
                  <a:prstClr val="black"/>
                </a:solidFill>
              </a:rPr>
              <a:t>•	Projektarbeit (z.B. zum Thema Rassismus)</a:t>
            </a:r>
          </a:p>
        </p:txBody>
      </p:sp>
    </p:spTree>
    <p:extLst>
      <p:ext uri="{BB962C8B-B14F-4D97-AF65-F5344CB8AC3E}">
        <p14:creationId xmlns:p14="http://schemas.microsoft.com/office/powerpoint/2010/main" val="312089772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Erforderliche Grundvoraussetzungen:</a:t>
            </a:r>
          </a:p>
        </p:txBody>
      </p:sp>
      <p:sp>
        <p:nvSpPr>
          <p:cNvPr id="3" name="Inhaltsplatzhalter 2"/>
          <p:cNvSpPr>
            <a:spLocks noGrp="1"/>
          </p:cNvSpPr>
          <p:nvPr>
            <p:ph idx="1"/>
          </p:nvPr>
        </p:nvSpPr>
        <p:spPr/>
        <p:txBody>
          <a:bodyPr>
            <a:normAutofit/>
          </a:bodyPr>
          <a:lstStyle/>
          <a:p>
            <a:pPr marL="0" indent="0">
              <a:buNone/>
            </a:pPr>
            <a:endParaRPr lang="de-DE" sz="2000" dirty="0"/>
          </a:p>
        </p:txBody>
      </p:sp>
    </p:spTree>
    <p:extLst>
      <p:ext uri="{BB962C8B-B14F-4D97-AF65-F5344CB8AC3E}">
        <p14:creationId xmlns:p14="http://schemas.microsoft.com/office/powerpoint/2010/main" val="126239998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Erforderliche Grundvoraussetzungen:</a:t>
            </a:r>
          </a:p>
        </p:txBody>
      </p:sp>
      <p:sp>
        <p:nvSpPr>
          <p:cNvPr id="3" name="Inhaltsplatzhalter 2"/>
          <p:cNvSpPr>
            <a:spLocks noGrp="1"/>
          </p:cNvSpPr>
          <p:nvPr>
            <p:ph idx="1"/>
          </p:nvPr>
        </p:nvSpPr>
        <p:spPr/>
        <p:txBody>
          <a:bodyPr>
            <a:normAutofit/>
          </a:bodyPr>
          <a:lstStyle/>
          <a:p>
            <a:pPr lvl="0"/>
            <a:r>
              <a:rPr lang="de-DE" sz="2000" dirty="0">
                <a:solidFill>
                  <a:prstClr val="black"/>
                </a:solidFill>
              </a:rPr>
              <a:t>Intensive Kommunikation zwischen Kollegium und SSA</a:t>
            </a:r>
          </a:p>
          <a:p>
            <a:pPr marL="0" indent="0">
              <a:buNone/>
            </a:pPr>
            <a:endParaRPr lang="de-DE" sz="2000" dirty="0"/>
          </a:p>
        </p:txBody>
      </p:sp>
    </p:spTree>
    <p:extLst>
      <p:ext uri="{BB962C8B-B14F-4D97-AF65-F5344CB8AC3E}">
        <p14:creationId xmlns:p14="http://schemas.microsoft.com/office/powerpoint/2010/main" val="404735299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Erforderliche Grundvoraussetzungen:</a:t>
            </a:r>
          </a:p>
        </p:txBody>
      </p:sp>
      <p:sp>
        <p:nvSpPr>
          <p:cNvPr id="3" name="Inhaltsplatzhalter 2"/>
          <p:cNvSpPr>
            <a:spLocks noGrp="1"/>
          </p:cNvSpPr>
          <p:nvPr>
            <p:ph idx="1"/>
          </p:nvPr>
        </p:nvSpPr>
        <p:spPr/>
        <p:txBody>
          <a:bodyPr>
            <a:normAutofit/>
          </a:bodyPr>
          <a:lstStyle/>
          <a:p>
            <a:pPr lvl="0"/>
            <a:r>
              <a:rPr lang="de-DE" sz="2000" dirty="0">
                <a:solidFill>
                  <a:prstClr val="black"/>
                </a:solidFill>
              </a:rPr>
              <a:t>Intensive Kommunikation zwischen Kollegium und SSA</a:t>
            </a:r>
          </a:p>
          <a:p>
            <a:pPr lvl="0"/>
            <a:r>
              <a:rPr lang="de-DE" sz="2000" dirty="0">
                <a:solidFill>
                  <a:prstClr val="black"/>
                </a:solidFill>
              </a:rPr>
              <a:t>Zusammenarbeit mit Bildungsgangleitungen</a:t>
            </a:r>
          </a:p>
          <a:p>
            <a:pPr marL="0" indent="0">
              <a:buNone/>
            </a:pPr>
            <a:endParaRPr lang="de-DE" sz="2000" dirty="0"/>
          </a:p>
        </p:txBody>
      </p:sp>
    </p:spTree>
    <p:extLst>
      <p:ext uri="{BB962C8B-B14F-4D97-AF65-F5344CB8AC3E}">
        <p14:creationId xmlns:p14="http://schemas.microsoft.com/office/powerpoint/2010/main" val="194352554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Erforderliche Grundvoraussetzungen:</a:t>
            </a:r>
          </a:p>
        </p:txBody>
      </p:sp>
      <p:sp>
        <p:nvSpPr>
          <p:cNvPr id="3" name="Inhaltsplatzhalter 2"/>
          <p:cNvSpPr>
            <a:spLocks noGrp="1"/>
          </p:cNvSpPr>
          <p:nvPr>
            <p:ph idx="1"/>
          </p:nvPr>
        </p:nvSpPr>
        <p:spPr/>
        <p:txBody>
          <a:bodyPr>
            <a:normAutofit/>
          </a:bodyPr>
          <a:lstStyle/>
          <a:p>
            <a:pPr lvl="0"/>
            <a:r>
              <a:rPr lang="de-DE" sz="2000" dirty="0">
                <a:solidFill>
                  <a:prstClr val="black"/>
                </a:solidFill>
              </a:rPr>
              <a:t>Intensive Kommunikation zwischen Kollegium und SSA</a:t>
            </a:r>
          </a:p>
          <a:p>
            <a:pPr lvl="0"/>
            <a:r>
              <a:rPr lang="de-DE" sz="2000" dirty="0">
                <a:solidFill>
                  <a:prstClr val="black"/>
                </a:solidFill>
              </a:rPr>
              <a:t>Zusammenarbeit mit Bildungsgangleitungen</a:t>
            </a:r>
          </a:p>
          <a:p>
            <a:pPr lvl="0"/>
            <a:r>
              <a:rPr lang="de-DE" sz="2000" dirty="0">
                <a:solidFill>
                  <a:prstClr val="black"/>
                </a:solidFill>
              </a:rPr>
              <a:t>Regelmäßiger Austausch mit Schulleitung</a:t>
            </a:r>
          </a:p>
          <a:p>
            <a:pPr lvl="0"/>
            <a:endParaRPr lang="de-DE" sz="2000" dirty="0">
              <a:solidFill>
                <a:prstClr val="black"/>
              </a:solidFill>
            </a:endParaRPr>
          </a:p>
          <a:p>
            <a:pPr marL="0" indent="0">
              <a:buNone/>
            </a:pPr>
            <a:endParaRPr lang="de-DE" sz="2000" dirty="0"/>
          </a:p>
        </p:txBody>
      </p:sp>
    </p:spTree>
    <p:extLst>
      <p:ext uri="{BB962C8B-B14F-4D97-AF65-F5344CB8AC3E}">
        <p14:creationId xmlns:p14="http://schemas.microsoft.com/office/powerpoint/2010/main" val="96752182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Erforderliche Grundvoraussetzungen:</a:t>
            </a:r>
          </a:p>
        </p:txBody>
      </p:sp>
      <p:sp>
        <p:nvSpPr>
          <p:cNvPr id="3" name="Inhaltsplatzhalter 2"/>
          <p:cNvSpPr>
            <a:spLocks noGrp="1"/>
          </p:cNvSpPr>
          <p:nvPr>
            <p:ph idx="1"/>
          </p:nvPr>
        </p:nvSpPr>
        <p:spPr/>
        <p:txBody>
          <a:bodyPr>
            <a:normAutofit/>
          </a:bodyPr>
          <a:lstStyle/>
          <a:p>
            <a:pPr lvl="0"/>
            <a:r>
              <a:rPr lang="de-DE" sz="2000" dirty="0">
                <a:solidFill>
                  <a:prstClr val="black"/>
                </a:solidFill>
              </a:rPr>
              <a:t>Intensive Kommunikation zwischen Kollegium und SSA</a:t>
            </a:r>
          </a:p>
          <a:p>
            <a:pPr lvl="0"/>
            <a:r>
              <a:rPr lang="de-DE" sz="2000" dirty="0">
                <a:solidFill>
                  <a:prstClr val="black"/>
                </a:solidFill>
              </a:rPr>
              <a:t>Zusammenarbeit mit Bildungsgangleitungen</a:t>
            </a:r>
          </a:p>
          <a:p>
            <a:pPr lvl="0"/>
            <a:r>
              <a:rPr lang="de-DE" sz="2000" dirty="0">
                <a:solidFill>
                  <a:prstClr val="black"/>
                </a:solidFill>
              </a:rPr>
              <a:t>Regelmäßiger Austausch mit Schulleitung</a:t>
            </a:r>
          </a:p>
          <a:p>
            <a:pPr lvl="0"/>
            <a:r>
              <a:rPr lang="de-DE" sz="2000" dirty="0">
                <a:solidFill>
                  <a:prstClr val="black"/>
                </a:solidFill>
              </a:rPr>
              <a:t>Transparenz erzieherischer Prozesse</a:t>
            </a:r>
          </a:p>
          <a:p>
            <a:pPr lvl="0"/>
            <a:endParaRPr lang="de-DE" sz="2000" dirty="0">
              <a:solidFill>
                <a:prstClr val="black"/>
              </a:solidFill>
            </a:endParaRPr>
          </a:p>
          <a:p>
            <a:pPr marL="0" indent="0">
              <a:buNone/>
            </a:pPr>
            <a:endParaRPr lang="de-DE" sz="2000" dirty="0"/>
          </a:p>
        </p:txBody>
      </p:sp>
    </p:spTree>
    <p:extLst>
      <p:ext uri="{BB962C8B-B14F-4D97-AF65-F5344CB8AC3E}">
        <p14:creationId xmlns:p14="http://schemas.microsoft.com/office/powerpoint/2010/main" val="328873896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Erforderliche Grundvoraussetzungen:</a:t>
            </a:r>
          </a:p>
        </p:txBody>
      </p:sp>
      <p:sp>
        <p:nvSpPr>
          <p:cNvPr id="3" name="Inhaltsplatzhalter 2"/>
          <p:cNvSpPr>
            <a:spLocks noGrp="1"/>
          </p:cNvSpPr>
          <p:nvPr>
            <p:ph idx="1"/>
          </p:nvPr>
        </p:nvSpPr>
        <p:spPr/>
        <p:txBody>
          <a:bodyPr>
            <a:normAutofit/>
          </a:bodyPr>
          <a:lstStyle/>
          <a:p>
            <a:pPr lvl="0"/>
            <a:r>
              <a:rPr lang="de-DE" sz="2000" dirty="0">
                <a:solidFill>
                  <a:prstClr val="black"/>
                </a:solidFill>
              </a:rPr>
              <a:t>Intensive Kommunikation zwischen Kollegium und SSA</a:t>
            </a:r>
          </a:p>
          <a:p>
            <a:pPr lvl="0"/>
            <a:r>
              <a:rPr lang="de-DE" sz="2000" dirty="0">
                <a:solidFill>
                  <a:prstClr val="black"/>
                </a:solidFill>
              </a:rPr>
              <a:t>Zusammenarbeit mit Bildungsgangleitungen</a:t>
            </a:r>
          </a:p>
          <a:p>
            <a:pPr lvl="0"/>
            <a:r>
              <a:rPr lang="de-DE" sz="2000" dirty="0">
                <a:solidFill>
                  <a:prstClr val="black"/>
                </a:solidFill>
              </a:rPr>
              <a:t>Regelmäßiger Austausch mit Schulleitung</a:t>
            </a:r>
          </a:p>
          <a:p>
            <a:pPr lvl="0"/>
            <a:r>
              <a:rPr lang="de-DE" sz="2000" dirty="0">
                <a:solidFill>
                  <a:prstClr val="black"/>
                </a:solidFill>
              </a:rPr>
              <a:t>Transparenz erzieherischer Prozesse</a:t>
            </a:r>
          </a:p>
          <a:p>
            <a:pPr lvl="0"/>
            <a:r>
              <a:rPr lang="de-DE" sz="2000" dirty="0">
                <a:solidFill>
                  <a:prstClr val="black"/>
                </a:solidFill>
              </a:rPr>
              <a:t>Wertschätzender Umgang zwischen Kollegium und SSA</a:t>
            </a:r>
          </a:p>
          <a:p>
            <a:pPr lvl="0"/>
            <a:endParaRPr lang="de-DE" sz="2000" dirty="0">
              <a:solidFill>
                <a:prstClr val="black"/>
              </a:solidFill>
            </a:endParaRPr>
          </a:p>
          <a:p>
            <a:pPr lvl="0"/>
            <a:endParaRPr lang="de-DE" sz="2000" dirty="0">
              <a:solidFill>
                <a:prstClr val="black"/>
              </a:solidFill>
            </a:endParaRPr>
          </a:p>
          <a:p>
            <a:pPr marL="0" indent="0">
              <a:buNone/>
            </a:pPr>
            <a:endParaRPr lang="de-DE" sz="2000" dirty="0"/>
          </a:p>
        </p:txBody>
      </p:sp>
    </p:spTree>
    <p:extLst>
      <p:ext uri="{BB962C8B-B14F-4D97-AF65-F5344CB8AC3E}">
        <p14:creationId xmlns:p14="http://schemas.microsoft.com/office/powerpoint/2010/main" val="192890276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b="1" dirty="0">
                <a:solidFill>
                  <a:prstClr val="black"/>
                </a:solidFill>
              </a:rPr>
              <a:t>Schulsozialarbeit besteht aus folgenden Bausteinen:</a:t>
            </a:r>
            <a:endParaRPr lang="de-DE" dirty="0"/>
          </a:p>
        </p:txBody>
      </p:sp>
      <p:sp>
        <p:nvSpPr>
          <p:cNvPr id="3" name="Inhaltsplatzhalter 2"/>
          <p:cNvSpPr>
            <a:spLocks noGrp="1"/>
          </p:cNvSpPr>
          <p:nvPr>
            <p:ph idx="1"/>
          </p:nvPr>
        </p:nvSpPr>
        <p:spPr/>
        <p:txBody>
          <a:bodyPr/>
          <a:lstStyle/>
          <a:p>
            <a:r>
              <a:rPr lang="de-DE" dirty="0"/>
              <a:t>Einzelfallhilfe/ Beratung</a:t>
            </a:r>
          </a:p>
          <a:p>
            <a:pPr lvl="0"/>
            <a:r>
              <a:rPr lang="de-DE" dirty="0">
                <a:solidFill>
                  <a:prstClr val="black"/>
                </a:solidFill>
              </a:rPr>
              <a:t>Präventive Gruppenangebote und Projekte</a:t>
            </a:r>
          </a:p>
          <a:p>
            <a:pPr marL="0" indent="0">
              <a:buNone/>
            </a:pPr>
            <a:endParaRPr lang="de-DE" dirty="0"/>
          </a:p>
        </p:txBody>
      </p:sp>
    </p:spTree>
    <p:extLst>
      <p:ext uri="{BB962C8B-B14F-4D97-AF65-F5344CB8AC3E}">
        <p14:creationId xmlns:p14="http://schemas.microsoft.com/office/powerpoint/2010/main" val="166321711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Erforderliche Grundvoraussetzungen:</a:t>
            </a:r>
          </a:p>
        </p:txBody>
      </p:sp>
      <p:sp>
        <p:nvSpPr>
          <p:cNvPr id="3" name="Inhaltsplatzhalter 2"/>
          <p:cNvSpPr>
            <a:spLocks noGrp="1"/>
          </p:cNvSpPr>
          <p:nvPr>
            <p:ph idx="1"/>
          </p:nvPr>
        </p:nvSpPr>
        <p:spPr/>
        <p:txBody>
          <a:bodyPr>
            <a:normAutofit/>
          </a:bodyPr>
          <a:lstStyle/>
          <a:p>
            <a:pPr lvl="0"/>
            <a:r>
              <a:rPr lang="de-DE" sz="2000" dirty="0">
                <a:solidFill>
                  <a:prstClr val="black"/>
                </a:solidFill>
              </a:rPr>
              <a:t>Intensive Kommunikation zwischen Kollegium und SSA</a:t>
            </a:r>
          </a:p>
          <a:p>
            <a:pPr lvl="0"/>
            <a:r>
              <a:rPr lang="de-DE" sz="2000" dirty="0">
                <a:solidFill>
                  <a:prstClr val="black"/>
                </a:solidFill>
              </a:rPr>
              <a:t>Zusammenarbeit mit Bildungsgangleitungen</a:t>
            </a:r>
          </a:p>
          <a:p>
            <a:pPr lvl="0"/>
            <a:r>
              <a:rPr lang="de-DE" sz="2000" dirty="0">
                <a:solidFill>
                  <a:prstClr val="black"/>
                </a:solidFill>
              </a:rPr>
              <a:t>Regelmäßiger Austausch mit Schulleitung</a:t>
            </a:r>
          </a:p>
          <a:p>
            <a:pPr lvl="0"/>
            <a:r>
              <a:rPr lang="de-DE" sz="2000" dirty="0">
                <a:solidFill>
                  <a:prstClr val="black"/>
                </a:solidFill>
              </a:rPr>
              <a:t>Transparenz erzieherischer Prozesse</a:t>
            </a:r>
          </a:p>
          <a:p>
            <a:pPr lvl="0"/>
            <a:r>
              <a:rPr lang="de-DE" sz="2000" dirty="0">
                <a:solidFill>
                  <a:prstClr val="black"/>
                </a:solidFill>
              </a:rPr>
              <a:t>Wertschätzender Umgang zwischen Kollegium und SSA</a:t>
            </a:r>
          </a:p>
          <a:p>
            <a:pPr lvl="0"/>
            <a:r>
              <a:rPr lang="de-DE" sz="2000" dirty="0">
                <a:solidFill>
                  <a:prstClr val="black"/>
                </a:solidFill>
              </a:rPr>
              <a:t>Klare Haltung zu Mobbing und Cybermobbing</a:t>
            </a:r>
          </a:p>
          <a:p>
            <a:pPr lvl="0"/>
            <a:endParaRPr lang="de-DE" sz="2000" dirty="0">
              <a:solidFill>
                <a:prstClr val="black"/>
              </a:solidFill>
            </a:endParaRPr>
          </a:p>
          <a:p>
            <a:pPr lvl="0"/>
            <a:endParaRPr lang="de-DE" sz="2000" dirty="0">
              <a:solidFill>
                <a:prstClr val="black"/>
              </a:solidFill>
            </a:endParaRPr>
          </a:p>
          <a:p>
            <a:pPr marL="0" indent="0">
              <a:buNone/>
            </a:pPr>
            <a:endParaRPr lang="de-DE" sz="2000" dirty="0"/>
          </a:p>
        </p:txBody>
      </p:sp>
    </p:spTree>
    <p:extLst>
      <p:ext uri="{BB962C8B-B14F-4D97-AF65-F5344CB8AC3E}">
        <p14:creationId xmlns:p14="http://schemas.microsoft.com/office/powerpoint/2010/main" val="353720500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Erforderliche Grundvoraussetzungen:</a:t>
            </a:r>
          </a:p>
        </p:txBody>
      </p:sp>
      <p:sp>
        <p:nvSpPr>
          <p:cNvPr id="3" name="Inhaltsplatzhalter 2"/>
          <p:cNvSpPr>
            <a:spLocks noGrp="1"/>
          </p:cNvSpPr>
          <p:nvPr>
            <p:ph idx="1"/>
          </p:nvPr>
        </p:nvSpPr>
        <p:spPr/>
        <p:txBody>
          <a:bodyPr>
            <a:normAutofit/>
          </a:bodyPr>
          <a:lstStyle/>
          <a:p>
            <a:pPr lvl="0"/>
            <a:r>
              <a:rPr lang="de-DE" sz="2000" dirty="0">
                <a:solidFill>
                  <a:prstClr val="black"/>
                </a:solidFill>
              </a:rPr>
              <a:t>Intensive Kommunikation zwischen Kollegium und SSA</a:t>
            </a:r>
          </a:p>
          <a:p>
            <a:pPr lvl="0"/>
            <a:r>
              <a:rPr lang="de-DE" sz="2000" dirty="0">
                <a:solidFill>
                  <a:prstClr val="black"/>
                </a:solidFill>
              </a:rPr>
              <a:t>Zusammenarbeit mit Bildungsgangleitungen</a:t>
            </a:r>
          </a:p>
          <a:p>
            <a:pPr lvl="0"/>
            <a:r>
              <a:rPr lang="de-DE" sz="2000" dirty="0">
                <a:solidFill>
                  <a:prstClr val="black"/>
                </a:solidFill>
              </a:rPr>
              <a:t>Regelmäßiger Austausch mit Schulleitung</a:t>
            </a:r>
          </a:p>
          <a:p>
            <a:pPr lvl="0"/>
            <a:r>
              <a:rPr lang="de-DE" sz="2000" dirty="0">
                <a:solidFill>
                  <a:prstClr val="black"/>
                </a:solidFill>
              </a:rPr>
              <a:t>Transparenz erzieherischer Prozesse </a:t>
            </a:r>
          </a:p>
          <a:p>
            <a:pPr lvl="0"/>
            <a:r>
              <a:rPr lang="de-DE" sz="2000" dirty="0">
                <a:solidFill>
                  <a:prstClr val="black"/>
                </a:solidFill>
              </a:rPr>
              <a:t>Wertschätzender Umgang zwischen Kollegium und SSA</a:t>
            </a:r>
          </a:p>
          <a:p>
            <a:pPr lvl="0"/>
            <a:r>
              <a:rPr lang="de-DE" sz="2000" dirty="0">
                <a:solidFill>
                  <a:prstClr val="black"/>
                </a:solidFill>
              </a:rPr>
              <a:t>Klare Haltung zu Mobbing und Cybermobbing</a:t>
            </a:r>
          </a:p>
          <a:p>
            <a:pPr lvl="0"/>
            <a:r>
              <a:rPr lang="de-DE" sz="2000" dirty="0">
                <a:solidFill>
                  <a:prstClr val="black"/>
                </a:solidFill>
              </a:rPr>
              <a:t>Sensibilität im Umgang mit S und S  (Wahrnehmung von Problemen von S u. S)</a:t>
            </a:r>
          </a:p>
          <a:p>
            <a:pPr lvl="0"/>
            <a:endParaRPr lang="de-DE" sz="2000" dirty="0">
              <a:solidFill>
                <a:prstClr val="black"/>
              </a:solidFill>
            </a:endParaRPr>
          </a:p>
          <a:p>
            <a:pPr lvl="0"/>
            <a:endParaRPr lang="de-DE" sz="2000" dirty="0">
              <a:solidFill>
                <a:prstClr val="black"/>
              </a:solidFill>
            </a:endParaRPr>
          </a:p>
          <a:p>
            <a:pPr lvl="0"/>
            <a:endParaRPr lang="de-DE" sz="2000" dirty="0">
              <a:solidFill>
                <a:prstClr val="black"/>
              </a:solidFill>
            </a:endParaRPr>
          </a:p>
          <a:p>
            <a:pPr marL="0" indent="0">
              <a:buNone/>
            </a:pPr>
            <a:endParaRPr lang="de-DE" sz="2000" dirty="0"/>
          </a:p>
        </p:txBody>
      </p:sp>
    </p:spTree>
    <p:extLst>
      <p:ext uri="{BB962C8B-B14F-4D97-AF65-F5344CB8AC3E}">
        <p14:creationId xmlns:p14="http://schemas.microsoft.com/office/powerpoint/2010/main" val="218295720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Erforderliche Grundvoraussetzungen:</a:t>
            </a:r>
          </a:p>
        </p:txBody>
      </p:sp>
      <p:sp>
        <p:nvSpPr>
          <p:cNvPr id="3" name="Inhaltsplatzhalter 2"/>
          <p:cNvSpPr>
            <a:spLocks noGrp="1"/>
          </p:cNvSpPr>
          <p:nvPr>
            <p:ph idx="1"/>
          </p:nvPr>
        </p:nvSpPr>
        <p:spPr/>
        <p:txBody>
          <a:bodyPr>
            <a:normAutofit/>
          </a:bodyPr>
          <a:lstStyle/>
          <a:p>
            <a:pPr lvl="0"/>
            <a:r>
              <a:rPr lang="de-DE" sz="2000" dirty="0">
                <a:solidFill>
                  <a:prstClr val="black"/>
                </a:solidFill>
              </a:rPr>
              <a:t>Intensive Kommunikation zwischen Kollegium und SSA</a:t>
            </a:r>
          </a:p>
          <a:p>
            <a:pPr lvl="0"/>
            <a:r>
              <a:rPr lang="de-DE" sz="2000" dirty="0">
                <a:solidFill>
                  <a:prstClr val="black"/>
                </a:solidFill>
              </a:rPr>
              <a:t>Zusammenarbeit mit Bildungsgangleitungen</a:t>
            </a:r>
          </a:p>
          <a:p>
            <a:pPr lvl="0"/>
            <a:r>
              <a:rPr lang="de-DE" sz="2000" dirty="0">
                <a:solidFill>
                  <a:prstClr val="black"/>
                </a:solidFill>
              </a:rPr>
              <a:t>Regelmäßiger Austausch mit Schulleitung</a:t>
            </a:r>
          </a:p>
          <a:p>
            <a:pPr lvl="0"/>
            <a:r>
              <a:rPr lang="de-DE" sz="2000" dirty="0">
                <a:solidFill>
                  <a:prstClr val="black"/>
                </a:solidFill>
              </a:rPr>
              <a:t>Transparenz erzieherischer Prozesse  </a:t>
            </a:r>
          </a:p>
          <a:p>
            <a:pPr lvl="0"/>
            <a:r>
              <a:rPr lang="de-DE" sz="2000" dirty="0">
                <a:solidFill>
                  <a:prstClr val="black"/>
                </a:solidFill>
              </a:rPr>
              <a:t>Wertschätzender Umgang zwischen Kollegium und SSA</a:t>
            </a:r>
          </a:p>
          <a:p>
            <a:pPr lvl="0"/>
            <a:r>
              <a:rPr lang="de-DE" sz="2000" dirty="0">
                <a:solidFill>
                  <a:prstClr val="black"/>
                </a:solidFill>
              </a:rPr>
              <a:t>Klare Haltung zu Mobbing und Cybermobbing</a:t>
            </a:r>
          </a:p>
          <a:p>
            <a:pPr lvl="0"/>
            <a:r>
              <a:rPr lang="de-DE" sz="2000" dirty="0">
                <a:solidFill>
                  <a:prstClr val="black"/>
                </a:solidFill>
              </a:rPr>
              <a:t>Sensibilität im Umgang mit S und S  (Wahrnehmung von Problemen von S u. S)</a:t>
            </a:r>
          </a:p>
          <a:p>
            <a:pPr lvl="0"/>
            <a:r>
              <a:rPr lang="de-DE" sz="2000" dirty="0">
                <a:solidFill>
                  <a:prstClr val="black"/>
                </a:solidFill>
              </a:rPr>
              <a:t>Klare Haltung und klare Regeln</a:t>
            </a:r>
          </a:p>
          <a:p>
            <a:pPr lvl="0"/>
            <a:endParaRPr lang="de-DE" sz="2000" dirty="0">
              <a:solidFill>
                <a:prstClr val="black"/>
              </a:solidFill>
            </a:endParaRPr>
          </a:p>
          <a:p>
            <a:pPr lvl="0"/>
            <a:endParaRPr lang="de-DE" sz="2000" dirty="0">
              <a:solidFill>
                <a:prstClr val="black"/>
              </a:solidFill>
            </a:endParaRPr>
          </a:p>
          <a:p>
            <a:pPr lvl="0"/>
            <a:endParaRPr lang="de-DE" sz="2000" dirty="0">
              <a:solidFill>
                <a:prstClr val="black"/>
              </a:solidFill>
            </a:endParaRPr>
          </a:p>
          <a:p>
            <a:pPr lvl="0"/>
            <a:endParaRPr lang="de-DE" sz="2000" dirty="0">
              <a:solidFill>
                <a:prstClr val="black"/>
              </a:solidFill>
            </a:endParaRPr>
          </a:p>
          <a:p>
            <a:pPr marL="0" indent="0">
              <a:buNone/>
            </a:pPr>
            <a:endParaRPr lang="de-DE" sz="2000" dirty="0"/>
          </a:p>
        </p:txBody>
      </p:sp>
    </p:spTree>
    <p:extLst>
      <p:ext uri="{BB962C8B-B14F-4D97-AF65-F5344CB8AC3E}">
        <p14:creationId xmlns:p14="http://schemas.microsoft.com/office/powerpoint/2010/main" val="142965870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Erforderliche Grundvoraussetzungen:</a:t>
            </a:r>
          </a:p>
        </p:txBody>
      </p:sp>
      <p:sp>
        <p:nvSpPr>
          <p:cNvPr id="3" name="Inhaltsplatzhalter 2"/>
          <p:cNvSpPr>
            <a:spLocks noGrp="1"/>
          </p:cNvSpPr>
          <p:nvPr>
            <p:ph idx="1"/>
          </p:nvPr>
        </p:nvSpPr>
        <p:spPr/>
        <p:txBody>
          <a:bodyPr>
            <a:normAutofit/>
          </a:bodyPr>
          <a:lstStyle/>
          <a:p>
            <a:pPr lvl="0"/>
            <a:r>
              <a:rPr lang="de-DE" sz="2000" dirty="0">
                <a:solidFill>
                  <a:prstClr val="black"/>
                </a:solidFill>
              </a:rPr>
              <a:t>Intensive Kommunikation zwischen Kollegium und SSA</a:t>
            </a:r>
          </a:p>
          <a:p>
            <a:pPr lvl="0"/>
            <a:r>
              <a:rPr lang="de-DE" sz="2000" dirty="0">
                <a:solidFill>
                  <a:prstClr val="black"/>
                </a:solidFill>
              </a:rPr>
              <a:t>Zusammenarbeit mit Bildungsgangleitungen</a:t>
            </a:r>
          </a:p>
          <a:p>
            <a:pPr lvl="0"/>
            <a:r>
              <a:rPr lang="de-DE" sz="2000" dirty="0">
                <a:solidFill>
                  <a:prstClr val="black"/>
                </a:solidFill>
              </a:rPr>
              <a:t>Regelmäßiger Austausch mit Schulleitung</a:t>
            </a:r>
          </a:p>
          <a:p>
            <a:pPr lvl="0"/>
            <a:r>
              <a:rPr lang="de-DE" sz="2000" dirty="0">
                <a:solidFill>
                  <a:prstClr val="black"/>
                </a:solidFill>
              </a:rPr>
              <a:t>Transparenz erzieherischer Prozesse  </a:t>
            </a:r>
          </a:p>
          <a:p>
            <a:pPr lvl="0"/>
            <a:r>
              <a:rPr lang="de-DE" sz="2000" dirty="0">
                <a:solidFill>
                  <a:prstClr val="black"/>
                </a:solidFill>
              </a:rPr>
              <a:t>Wertschätzender Umgang zwischen Kollegium und SSA</a:t>
            </a:r>
          </a:p>
          <a:p>
            <a:pPr lvl="0"/>
            <a:r>
              <a:rPr lang="de-DE" sz="2000" dirty="0">
                <a:solidFill>
                  <a:prstClr val="black"/>
                </a:solidFill>
              </a:rPr>
              <a:t>Klare Haltung zu Mobbing und Cybermobbing</a:t>
            </a:r>
          </a:p>
          <a:p>
            <a:pPr lvl="0"/>
            <a:r>
              <a:rPr lang="de-DE" sz="2000" dirty="0">
                <a:solidFill>
                  <a:prstClr val="black"/>
                </a:solidFill>
              </a:rPr>
              <a:t>Sensibilität im Umgang mit Schüler</a:t>
            </a:r>
            <a:r>
              <a:rPr lang="de-DE" sz="2000">
                <a:solidFill>
                  <a:prstClr val="black"/>
                </a:solidFill>
              </a:rPr>
              <a:t>*innen  </a:t>
            </a:r>
            <a:r>
              <a:rPr lang="de-DE" sz="2000" dirty="0">
                <a:solidFill>
                  <a:prstClr val="black"/>
                </a:solidFill>
              </a:rPr>
              <a:t>(Wahrnehmung von Problemen von S u. S)</a:t>
            </a:r>
          </a:p>
          <a:p>
            <a:pPr lvl="0"/>
            <a:r>
              <a:rPr lang="de-DE" sz="2000" dirty="0">
                <a:solidFill>
                  <a:prstClr val="black"/>
                </a:solidFill>
              </a:rPr>
              <a:t>Klare Haltung und klare Regeln</a:t>
            </a:r>
          </a:p>
          <a:p>
            <a:pPr lvl="0"/>
            <a:r>
              <a:rPr lang="de-DE" sz="2000" dirty="0">
                <a:solidFill>
                  <a:prstClr val="black"/>
                </a:solidFill>
              </a:rPr>
              <a:t>Bereitschaft zur Eigenreflexion</a:t>
            </a:r>
          </a:p>
          <a:p>
            <a:pPr lvl="0"/>
            <a:endParaRPr lang="de-DE" sz="2000" dirty="0">
              <a:solidFill>
                <a:prstClr val="black"/>
              </a:solidFill>
            </a:endParaRPr>
          </a:p>
          <a:p>
            <a:pPr lvl="0"/>
            <a:endParaRPr lang="de-DE" sz="2000" dirty="0">
              <a:solidFill>
                <a:prstClr val="black"/>
              </a:solidFill>
            </a:endParaRPr>
          </a:p>
          <a:p>
            <a:pPr lvl="0"/>
            <a:endParaRPr lang="de-DE" sz="2000" dirty="0">
              <a:solidFill>
                <a:prstClr val="black"/>
              </a:solidFill>
            </a:endParaRPr>
          </a:p>
          <a:p>
            <a:pPr lvl="0"/>
            <a:endParaRPr lang="de-DE" sz="2000" dirty="0">
              <a:solidFill>
                <a:prstClr val="black"/>
              </a:solidFill>
            </a:endParaRPr>
          </a:p>
          <a:p>
            <a:pPr marL="0" indent="0">
              <a:buNone/>
            </a:pPr>
            <a:endParaRPr lang="de-DE" sz="2000" dirty="0"/>
          </a:p>
        </p:txBody>
      </p:sp>
    </p:spTree>
    <p:extLst>
      <p:ext uri="{BB962C8B-B14F-4D97-AF65-F5344CB8AC3E}">
        <p14:creationId xmlns:p14="http://schemas.microsoft.com/office/powerpoint/2010/main" val="371895112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Vernetzung:</a:t>
            </a:r>
          </a:p>
        </p:txBody>
      </p:sp>
      <p:sp>
        <p:nvSpPr>
          <p:cNvPr id="3" name="Inhaltsplatzhalter 2"/>
          <p:cNvSpPr>
            <a:spLocks noGrp="1"/>
          </p:cNvSpPr>
          <p:nvPr>
            <p:ph idx="1"/>
          </p:nvPr>
        </p:nvSpPr>
        <p:spPr/>
        <p:txBody>
          <a:bodyPr>
            <a:normAutofit/>
          </a:bodyPr>
          <a:lstStyle/>
          <a:p>
            <a:pPr>
              <a:lnSpc>
                <a:spcPct val="115000"/>
              </a:lnSpc>
              <a:spcAft>
                <a:spcPts val="0"/>
              </a:spcAft>
            </a:pPr>
            <a:r>
              <a:rPr lang="de-DE" b="1" dirty="0">
                <a:ea typeface="Calibri"/>
                <a:cs typeface="Times New Roman"/>
              </a:rPr>
              <a:t>Externe Vernetzung</a:t>
            </a:r>
            <a:endParaRPr lang="de-DE" sz="2800" dirty="0">
              <a:ea typeface="Calibri"/>
              <a:cs typeface="Times New Roman"/>
            </a:endParaRPr>
          </a:p>
          <a:p>
            <a:endParaRPr lang="de-DE" dirty="0"/>
          </a:p>
        </p:txBody>
      </p:sp>
    </p:spTree>
    <p:extLst>
      <p:ext uri="{BB962C8B-B14F-4D97-AF65-F5344CB8AC3E}">
        <p14:creationId xmlns:p14="http://schemas.microsoft.com/office/powerpoint/2010/main" val="146134206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Vernetzung:</a:t>
            </a:r>
          </a:p>
        </p:txBody>
      </p:sp>
      <p:sp>
        <p:nvSpPr>
          <p:cNvPr id="3" name="Inhaltsplatzhalter 2"/>
          <p:cNvSpPr>
            <a:spLocks noGrp="1"/>
          </p:cNvSpPr>
          <p:nvPr>
            <p:ph idx="1"/>
          </p:nvPr>
        </p:nvSpPr>
        <p:spPr/>
        <p:txBody>
          <a:bodyPr>
            <a:normAutofit/>
          </a:bodyPr>
          <a:lstStyle/>
          <a:p>
            <a:pPr>
              <a:lnSpc>
                <a:spcPct val="115000"/>
              </a:lnSpc>
              <a:spcAft>
                <a:spcPts val="0"/>
              </a:spcAft>
            </a:pPr>
            <a:r>
              <a:rPr lang="de-DE" b="1" dirty="0">
                <a:ea typeface="Calibri"/>
                <a:cs typeface="Times New Roman"/>
              </a:rPr>
              <a:t>Externe Vernetzung</a:t>
            </a:r>
          </a:p>
          <a:p>
            <a:pPr lvl="0">
              <a:lnSpc>
                <a:spcPct val="115000"/>
              </a:lnSpc>
              <a:buFont typeface="Symbol"/>
              <a:buChar char=""/>
            </a:pPr>
            <a:r>
              <a:rPr lang="de-DE" sz="2000" dirty="0">
                <a:solidFill>
                  <a:prstClr val="black"/>
                </a:solidFill>
                <a:ea typeface="Calibri"/>
                <a:cs typeface="Times New Roman"/>
              </a:rPr>
              <a:t>Teilnahme an lokalen/regionalen Netzwerken</a:t>
            </a:r>
          </a:p>
          <a:p>
            <a:pPr>
              <a:lnSpc>
                <a:spcPct val="115000"/>
              </a:lnSpc>
              <a:spcAft>
                <a:spcPts val="0"/>
              </a:spcAft>
            </a:pPr>
            <a:endParaRPr lang="de-DE" sz="2800" dirty="0">
              <a:ea typeface="Calibri"/>
              <a:cs typeface="Times New Roman"/>
            </a:endParaRPr>
          </a:p>
          <a:p>
            <a:pPr marL="0" indent="0">
              <a:buNone/>
            </a:pPr>
            <a:endParaRPr lang="de-DE" dirty="0"/>
          </a:p>
        </p:txBody>
      </p:sp>
    </p:spTree>
    <p:extLst>
      <p:ext uri="{BB962C8B-B14F-4D97-AF65-F5344CB8AC3E}">
        <p14:creationId xmlns:p14="http://schemas.microsoft.com/office/powerpoint/2010/main" val="382404723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Vernetzung:</a:t>
            </a:r>
          </a:p>
        </p:txBody>
      </p:sp>
      <p:sp>
        <p:nvSpPr>
          <p:cNvPr id="3" name="Inhaltsplatzhalter 2"/>
          <p:cNvSpPr>
            <a:spLocks noGrp="1"/>
          </p:cNvSpPr>
          <p:nvPr>
            <p:ph idx="1"/>
          </p:nvPr>
        </p:nvSpPr>
        <p:spPr/>
        <p:txBody>
          <a:bodyPr>
            <a:normAutofit/>
          </a:bodyPr>
          <a:lstStyle/>
          <a:p>
            <a:pPr>
              <a:lnSpc>
                <a:spcPct val="115000"/>
              </a:lnSpc>
              <a:spcAft>
                <a:spcPts val="0"/>
              </a:spcAft>
            </a:pPr>
            <a:r>
              <a:rPr lang="de-DE" b="1" dirty="0">
                <a:ea typeface="Calibri"/>
                <a:cs typeface="Times New Roman"/>
              </a:rPr>
              <a:t>Externe Vernetzung</a:t>
            </a:r>
          </a:p>
          <a:p>
            <a:pPr lvl="0">
              <a:lnSpc>
                <a:spcPct val="115000"/>
              </a:lnSpc>
              <a:buFont typeface="Symbol"/>
              <a:buChar char=""/>
            </a:pPr>
            <a:r>
              <a:rPr lang="de-DE" sz="2000" dirty="0">
                <a:solidFill>
                  <a:prstClr val="black"/>
                </a:solidFill>
                <a:ea typeface="Calibri"/>
                <a:cs typeface="Times New Roman"/>
              </a:rPr>
              <a:t>Teilnahme an lokalen/regionalen Netzwerken</a:t>
            </a:r>
          </a:p>
          <a:p>
            <a:pPr lvl="0">
              <a:lnSpc>
                <a:spcPct val="115000"/>
              </a:lnSpc>
              <a:buFont typeface="Symbol"/>
              <a:buChar char=""/>
            </a:pPr>
            <a:r>
              <a:rPr lang="de-DE" sz="2000" dirty="0">
                <a:solidFill>
                  <a:prstClr val="black"/>
                </a:solidFill>
                <a:ea typeface="Calibri"/>
                <a:cs typeface="Times New Roman"/>
              </a:rPr>
              <a:t>Teilnahme an regionalen Fachgruppen</a:t>
            </a:r>
          </a:p>
          <a:p>
            <a:pPr lvl="0">
              <a:lnSpc>
                <a:spcPct val="115000"/>
              </a:lnSpc>
              <a:buFont typeface="Symbol"/>
              <a:buChar char=""/>
            </a:pPr>
            <a:endParaRPr lang="de-DE" sz="2400" dirty="0">
              <a:solidFill>
                <a:prstClr val="black"/>
              </a:solidFill>
              <a:ea typeface="Calibri"/>
              <a:cs typeface="Times New Roman"/>
            </a:endParaRPr>
          </a:p>
          <a:p>
            <a:pPr>
              <a:lnSpc>
                <a:spcPct val="115000"/>
              </a:lnSpc>
              <a:spcAft>
                <a:spcPts val="0"/>
              </a:spcAft>
            </a:pPr>
            <a:endParaRPr lang="de-DE" sz="2800" dirty="0">
              <a:ea typeface="Calibri"/>
              <a:cs typeface="Times New Roman"/>
            </a:endParaRPr>
          </a:p>
          <a:p>
            <a:endParaRPr lang="de-DE" dirty="0"/>
          </a:p>
        </p:txBody>
      </p:sp>
    </p:spTree>
    <p:extLst>
      <p:ext uri="{BB962C8B-B14F-4D97-AF65-F5344CB8AC3E}">
        <p14:creationId xmlns:p14="http://schemas.microsoft.com/office/powerpoint/2010/main" val="284886986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Vernetzung:</a:t>
            </a:r>
          </a:p>
        </p:txBody>
      </p:sp>
      <p:sp>
        <p:nvSpPr>
          <p:cNvPr id="3" name="Inhaltsplatzhalter 2"/>
          <p:cNvSpPr>
            <a:spLocks noGrp="1"/>
          </p:cNvSpPr>
          <p:nvPr>
            <p:ph idx="1"/>
          </p:nvPr>
        </p:nvSpPr>
        <p:spPr/>
        <p:txBody>
          <a:bodyPr>
            <a:normAutofit/>
          </a:bodyPr>
          <a:lstStyle/>
          <a:p>
            <a:pPr>
              <a:lnSpc>
                <a:spcPct val="115000"/>
              </a:lnSpc>
              <a:spcAft>
                <a:spcPts val="0"/>
              </a:spcAft>
            </a:pPr>
            <a:r>
              <a:rPr lang="de-DE" b="1" dirty="0">
                <a:ea typeface="Calibri"/>
                <a:cs typeface="Times New Roman"/>
              </a:rPr>
              <a:t>Externe Vernetzung</a:t>
            </a:r>
          </a:p>
          <a:p>
            <a:pPr lvl="0">
              <a:lnSpc>
                <a:spcPct val="115000"/>
              </a:lnSpc>
              <a:buFont typeface="Symbol"/>
              <a:buChar char=""/>
            </a:pPr>
            <a:r>
              <a:rPr lang="de-DE" sz="2000" dirty="0">
                <a:solidFill>
                  <a:prstClr val="black"/>
                </a:solidFill>
                <a:ea typeface="Calibri"/>
                <a:cs typeface="Times New Roman"/>
              </a:rPr>
              <a:t>Teilnahme an lokalen/regionalen Netzwerken</a:t>
            </a:r>
          </a:p>
          <a:p>
            <a:pPr lvl="0">
              <a:lnSpc>
                <a:spcPct val="115000"/>
              </a:lnSpc>
              <a:buFont typeface="Symbol"/>
              <a:buChar char=""/>
            </a:pPr>
            <a:r>
              <a:rPr lang="de-DE" sz="2000" dirty="0">
                <a:solidFill>
                  <a:prstClr val="black"/>
                </a:solidFill>
                <a:ea typeface="Calibri"/>
                <a:cs typeface="Times New Roman"/>
              </a:rPr>
              <a:t>Teilnahme an regionalen Fachgruppen</a:t>
            </a:r>
          </a:p>
          <a:p>
            <a:pPr lvl="0">
              <a:lnSpc>
                <a:spcPct val="115000"/>
              </a:lnSpc>
              <a:buFont typeface="Symbol"/>
              <a:buChar char=""/>
            </a:pPr>
            <a:r>
              <a:rPr lang="de-DE" sz="2000" dirty="0">
                <a:solidFill>
                  <a:prstClr val="black"/>
                </a:solidFill>
                <a:ea typeface="Calibri"/>
                <a:cs typeface="Times New Roman"/>
              </a:rPr>
              <a:t>Teilnahme an Arbeitskreisen</a:t>
            </a:r>
          </a:p>
          <a:p>
            <a:pPr lvl="0">
              <a:lnSpc>
                <a:spcPct val="115000"/>
              </a:lnSpc>
              <a:buFont typeface="Symbol"/>
              <a:buChar char=""/>
            </a:pPr>
            <a:endParaRPr lang="de-DE" sz="2200" dirty="0">
              <a:solidFill>
                <a:prstClr val="black"/>
              </a:solidFill>
              <a:ea typeface="Calibri"/>
              <a:cs typeface="Times New Roman"/>
            </a:endParaRPr>
          </a:p>
          <a:p>
            <a:pPr lvl="0">
              <a:lnSpc>
                <a:spcPct val="115000"/>
              </a:lnSpc>
              <a:buFont typeface="Symbol"/>
              <a:buChar char=""/>
            </a:pPr>
            <a:endParaRPr lang="de-DE" sz="2400" dirty="0">
              <a:solidFill>
                <a:prstClr val="black"/>
              </a:solidFill>
              <a:ea typeface="Calibri"/>
              <a:cs typeface="Times New Roman"/>
            </a:endParaRPr>
          </a:p>
          <a:p>
            <a:pPr>
              <a:lnSpc>
                <a:spcPct val="115000"/>
              </a:lnSpc>
              <a:spcAft>
                <a:spcPts val="0"/>
              </a:spcAft>
            </a:pPr>
            <a:endParaRPr lang="de-DE" sz="2800" dirty="0">
              <a:ea typeface="Calibri"/>
              <a:cs typeface="Times New Roman"/>
            </a:endParaRPr>
          </a:p>
          <a:p>
            <a:endParaRPr lang="de-DE" dirty="0"/>
          </a:p>
        </p:txBody>
      </p:sp>
    </p:spTree>
    <p:extLst>
      <p:ext uri="{BB962C8B-B14F-4D97-AF65-F5344CB8AC3E}">
        <p14:creationId xmlns:p14="http://schemas.microsoft.com/office/powerpoint/2010/main" val="429361314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Vernetzung:</a:t>
            </a:r>
          </a:p>
        </p:txBody>
      </p:sp>
      <p:sp>
        <p:nvSpPr>
          <p:cNvPr id="3" name="Inhaltsplatzhalter 2"/>
          <p:cNvSpPr>
            <a:spLocks noGrp="1"/>
          </p:cNvSpPr>
          <p:nvPr>
            <p:ph idx="1"/>
          </p:nvPr>
        </p:nvSpPr>
        <p:spPr/>
        <p:txBody>
          <a:bodyPr>
            <a:normAutofit/>
          </a:bodyPr>
          <a:lstStyle/>
          <a:p>
            <a:pPr>
              <a:lnSpc>
                <a:spcPct val="115000"/>
              </a:lnSpc>
              <a:spcAft>
                <a:spcPts val="0"/>
              </a:spcAft>
            </a:pPr>
            <a:r>
              <a:rPr lang="de-DE" b="1" dirty="0">
                <a:ea typeface="Calibri"/>
                <a:cs typeface="Times New Roman"/>
              </a:rPr>
              <a:t>Externe Vernetzung</a:t>
            </a:r>
          </a:p>
          <a:p>
            <a:pPr lvl="0">
              <a:lnSpc>
                <a:spcPct val="115000"/>
              </a:lnSpc>
              <a:buFont typeface="Symbol"/>
              <a:buChar char=""/>
            </a:pPr>
            <a:r>
              <a:rPr lang="de-DE" sz="2000" dirty="0">
                <a:solidFill>
                  <a:prstClr val="black"/>
                </a:solidFill>
                <a:ea typeface="Calibri"/>
                <a:cs typeface="Times New Roman"/>
              </a:rPr>
              <a:t>Teilnahme an lokalen/regionalen Netzwerken</a:t>
            </a:r>
          </a:p>
          <a:p>
            <a:pPr lvl="0">
              <a:lnSpc>
                <a:spcPct val="115000"/>
              </a:lnSpc>
              <a:buFont typeface="Symbol"/>
              <a:buChar char=""/>
            </a:pPr>
            <a:r>
              <a:rPr lang="de-DE" sz="2000" dirty="0">
                <a:solidFill>
                  <a:prstClr val="black"/>
                </a:solidFill>
                <a:ea typeface="Calibri"/>
                <a:cs typeface="Times New Roman"/>
              </a:rPr>
              <a:t>Teilnahme an regionalen Fachgruppen</a:t>
            </a:r>
          </a:p>
          <a:p>
            <a:pPr lvl="0">
              <a:lnSpc>
                <a:spcPct val="115000"/>
              </a:lnSpc>
              <a:buFont typeface="Symbol"/>
              <a:buChar char=""/>
            </a:pPr>
            <a:r>
              <a:rPr lang="de-DE" sz="2000" dirty="0">
                <a:solidFill>
                  <a:prstClr val="black"/>
                </a:solidFill>
                <a:ea typeface="Calibri"/>
                <a:cs typeface="Times New Roman"/>
              </a:rPr>
              <a:t>Teilnahme an Arbeitskreisen</a:t>
            </a:r>
          </a:p>
          <a:p>
            <a:pPr lvl="0">
              <a:lnSpc>
                <a:spcPct val="115000"/>
              </a:lnSpc>
              <a:buFont typeface="Symbol"/>
              <a:buChar char=""/>
            </a:pPr>
            <a:r>
              <a:rPr lang="de-DE" sz="2000" dirty="0">
                <a:solidFill>
                  <a:prstClr val="black"/>
                </a:solidFill>
                <a:ea typeface="Calibri"/>
                <a:cs typeface="Times New Roman"/>
              </a:rPr>
              <a:t>Teilnahme an Fachbesprechungen externer Dienste (Jugendamt, Beratungsstellen, Suchthilfe, Freizeitangebote, Vereine etc.)</a:t>
            </a:r>
          </a:p>
          <a:p>
            <a:pPr lvl="0">
              <a:lnSpc>
                <a:spcPct val="115000"/>
              </a:lnSpc>
              <a:buFont typeface="Symbol"/>
              <a:buChar char=""/>
            </a:pPr>
            <a:endParaRPr lang="de-DE" sz="2000" dirty="0">
              <a:solidFill>
                <a:prstClr val="black"/>
              </a:solidFill>
              <a:ea typeface="Calibri"/>
              <a:cs typeface="Times New Roman"/>
            </a:endParaRPr>
          </a:p>
          <a:p>
            <a:pPr lvl="0">
              <a:lnSpc>
                <a:spcPct val="115000"/>
              </a:lnSpc>
              <a:buFont typeface="Symbol"/>
              <a:buChar char=""/>
            </a:pPr>
            <a:endParaRPr lang="de-DE" sz="2200" dirty="0">
              <a:solidFill>
                <a:prstClr val="black"/>
              </a:solidFill>
              <a:ea typeface="Calibri"/>
              <a:cs typeface="Times New Roman"/>
            </a:endParaRPr>
          </a:p>
          <a:p>
            <a:pPr lvl="0">
              <a:lnSpc>
                <a:spcPct val="115000"/>
              </a:lnSpc>
              <a:buFont typeface="Symbol"/>
              <a:buChar char=""/>
            </a:pPr>
            <a:endParaRPr lang="de-DE" sz="2400" dirty="0">
              <a:solidFill>
                <a:prstClr val="black"/>
              </a:solidFill>
              <a:ea typeface="Calibri"/>
              <a:cs typeface="Times New Roman"/>
            </a:endParaRPr>
          </a:p>
          <a:p>
            <a:pPr>
              <a:lnSpc>
                <a:spcPct val="115000"/>
              </a:lnSpc>
              <a:spcAft>
                <a:spcPts val="0"/>
              </a:spcAft>
            </a:pPr>
            <a:endParaRPr lang="de-DE" sz="2800" dirty="0">
              <a:ea typeface="Calibri"/>
              <a:cs typeface="Times New Roman"/>
            </a:endParaRPr>
          </a:p>
          <a:p>
            <a:endParaRPr lang="de-DE" dirty="0"/>
          </a:p>
        </p:txBody>
      </p:sp>
    </p:spTree>
    <p:extLst>
      <p:ext uri="{BB962C8B-B14F-4D97-AF65-F5344CB8AC3E}">
        <p14:creationId xmlns:p14="http://schemas.microsoft.com/office/powerpoint/2010/main" val="221148452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Vernetzung:</a:t>
            </a:r>
          </a:p>
        </p:txBody>
      </p:sp>
      <p:sp>
        <p:nvSpPr>
          <p:cNvPr id="3" name="Inhaltsplatzhalter 2"/>
          <p:cNvSpPr>
            <a:spLocks noGrp="1"/>
          </p:cNvSpPr>
          <p:nvPr>
            <p:ph idx="1"/>
          </p:nvPr>
        </p:nvSpPr>
        <p:spPr/>
        <p:txBody>
          <a:bodyPr>
            <a:normAutofit/>
          </a:bodyPr>
          <a:lstStyle/>
          <a:p>
            <a:pPr>
              <a:lnSpc>
                <a:spcPct val="115000"/>
              </a:lnSpc>
              <a:spcAft>
                <a:spcPts val="0"/>
              </a:spcAft>
            </a:pPr>
            <a:r>
              <a:rPr lang="de-DE" b="1" dirty="0">
                <a:ea typeface="Calibri"/>
                <a:cs typeface="Times New Roman"/>
              </a:rPr>
              <a:t>Externe Vernetzung</a:t>
            </a:r>
          </a:p>
          <a:p>
            <a:pPr lvl="0">
              <a:lnSpc>
                <a:spcPct val="115000"/>
              </a:lnSpc>
              <a:buFont typeface="Symbol"/>
              <a:buChar char=""/>
            </a:pPr>
            <a:r>
              <a:rPr lang="de-DE" sz="2000" dirty="0">
                <a:solidFill>
                  <a:prstClr val="black"/>
                </a:solidFill>
                <a:ea typeface="Calibri"/>
                <a:cs typeface="Times New Roman"/>
              </a:rPr>
              <a:t>Teilnahme an lokalen/regionalen Netzwerken</a:t>
            </a:r>
          </a:p>
          <a:p>
            <a:pPr lvl="0">
              <a:lnSpc>
                <a:spcPct val="115000"/>
              </a:lnSpc>
              <a:buFont typeface="Symbol"/>
              <a:buChar char=""/>
            </a:pPr>
            <a:r>
              <a:rPr lang="de-DE" sz="2000" dirty="0">
                <a:solidFill>
                  <a:prstClr val="black"/>
                </a:solidFill>
                <a:ea typeface="Calibri"/>
                <a:cs typeface="Times New Roman"/>
              </a:rPr>
              <a:t>Teilnahme an regionalen Fachgruppen</a:t>
            </a:r>
          </a:p>
          <a:p>
            <a:pPr lvl="0">
              <a:lnSpc>
                <a:spcPct val="115000"/>
              </a:lnSpc>
              <a:buFont typeface="Symbol"/>
              <a:buChar char=""/>
            </a:pPr>
            <a:r>
              <a:rPr lang="de-DE" sz="2000" dirty="0">
                <a:solidFill>
                  <a:prstClr val="black"/>
                </a:solidFill>
                <a:ea typeface="Calibri"/>
                <a:cs typeface="Times New Roman"/>
              </a:rPr>
              <a:t>Teilnahme an Arbeitskreisen</a:t>
            </a:r>
          </a:p>
          <a:p>
            <a:pPr lvl="0">
              <a:lnSpc>
                <a:spcPct val="115000"/>
              </a:lnSpc>
              <a:buFont typeface="Symbol"/>
              <a:buChar char=""/>
            </a:pPr>
            <a:r>
              <a:rPr lang="de-DE" sz="2000" dirty="0">
                <a:solidFill>
                  <a:prstClr val="black"/>
                </a:solidFill>
                <a:ea typeface="Calibri"/>
                <a:cs typeface="Times New Roman"/>
              </a:rPr>
              <a:t>Teilnahme an Fachbesprechungen externer Dienste (Jugendamt, Beratungsstellen, Suchthilfe, Freizeitangebote, Vereine etc.)</a:t>
            </a:r>
          </a:p>
          <a:p>
            <a:pPr lvl="0">
              <a:lnSpc>
                <a:spcPct val="115000"/>
              </a:lnSpc>
              <a:buFont typeface="Symbol"/>
              <a:buChar char=""/>
            </a:pPr>
            <a:r>
              <a:rPr lang="de-DE" sz="2000" dirty="0">
                <a:solidFill>
                  <a:prstClr val="black"/>
                </a:solidFill>
                <a:ea typeface="Calibri"/>
                <a:cs typeface="Times New Roman"/>
              </a:rPr>
              <a:t>Gemeinsame Fortbildungen mit Mitarbeitern externer Dienste</a:t>
            </a:r>
          </a:p>
          <a:p>
            <a:pPr marL="0" lvl="0" indent="0">
              <a:lnSpc>
                <a:spcPct val="115000"/>
              </a:lnSpc>
              <a:buNone/>
            </a:pPr>
            <a:endParaRPr lang="de-DE" sz="2000" dirty="0">
              <a:solidFill>
                <a:prstClr val="black"/>
              </a:solidFill>
              <a:ea typeface="Calibri"/>
              <a:cs typeface="Times New Roman"/>
            </a:endParaRPr>
          </a:p>
          <a:p>
            <a:pPr lvl="0">
              <a:lnSpc>
                <a:spcPct val="115000"/>
              </a:lnSpc>
              <a:buFont typeface="Symbol"/>
              <a:buChar char=""/>
            </a:pPr>
            <a:endParaRPr lang="de-DE" sz="2000" dirty="0">
              <a:solidFill>
                <a:prstClr val="black"/>
              </a:solidFill>
              <a:ea typeface="Calibri"/>
              <a:cs typeface="Times New Roman"/>
            </a:endParaRPr>
          </a:p>
          <a:p>
            <a:pPr lvl="0">
              <a:lnSpc>
                <a:spcPct val="115000"/>
              </a:lnSpc>
              <a:buFont typeface="Symbol"/>
              <a:buChar char=""/>
            </a:pPr>
            <a:endParaRPr lang="de-DE" sz="2000" dirty="0">
              <a:solidFill>
                <a:prstClr val="black"/>
              </a:solidFill>
              <a:ea typeface="Calibri"/>
              <a:cs typeface="Times New Roman"/>
            </a:endParaRPr>
          </a:p>
          <a:p>
            <a:pPr lvl="0">
              <a:lnSpc>
                <a:spcPct val="115000"/>
              </a:lnSpc>
              <a:buFont typeface="Symbol"/>
              <a:buChar char=""/>
            </a:pPr>
            <a:endParaRPr lang="de-DE" sz="2200" dirty="0">
              <a:solidFill>
                <a:prstClr val="black"/>
              </a:solidFill>
              <a:ea typeface="Calibri"/>
              <a:cs typeface="Times New Roman"/>
            </a:endParaRPr>
          </a:p>
          <a:p>
            <a:pPr lvl="0">
              <a:lnSpc>
                <a:spcPct val="115000"/>
              </a:lnSpc>
              <a:buFont typeface="Symbol"/>
              <a:buChar char=""/>
            </a:pPr>
            <a:endParaRPr lang="de-DE" sz="2400" dirty="0">
              <a:solidFill>
                <a:prstClr val="black"/>
              </a:solidFill>
              <a:ea typeface="Calibri"/>
              <a:cs typeface="Times New Roman"/>
            </a:endParaRPr>
          </a:p>
          <a:p>
            <a:pPr>
              <a:lnSpc>
                <a:spcPct val="115000"/>
              </a:lnSpc>
              <a:spcAft>
                <a:spcPts val="0"/>
              </a:spcAft>
            </a:pPr>
            <a:endParaRPr lang="de-DE" sz="2800" dirty="0">
              <a:ea typeface="Calibri"/>
              <a:cs typeface="Times New Roman"/>
            </a:endParaRPr>
          </a:p>
          <a:p>
            <a:endParaRPr lang="de-DE" dirty="0"/>
          </a:p>
        </p:txBody>
      </p:sp>
    </p:spTree>
    <p:extLst>
      <p:ext uri="{BB962C8B-B14F-4D97-AF65-F5344CB8AC3E}">
        <p14:creationId xmlns:p14="http://schemas.microsoft.com/office/powerpoint/2010/main" val="7291210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8229600" cy="1143000"/>
          </a:xfrm>
        </p:spPr>
        <p:txBody>
          <a:bodyPr>
            <a:normAutofit/>
          </a:bodyPr>
          <a:lstStyle/>
          <a:p>
            <a:r>
              <a:rPr lang="de-DE" sz="2800" b="1" dirty="0"/>
              <a:t>Schulsozialarbeit besteht aus folgenden Bausteinen:</a:t>
            </a:r>
          </a:p>
        </p:txBody>
      </p:sp>
      <p:sp>
        <p:nvSpPr>
          <p:cNvPr id="3" name="Inhaltsplatzhalter 2"/>
          <p:cNvSpPr>
            <a:spLocks noGrp="1"/>
          </p:cNvSpPr>
          <p:nvPr>
            <p:ph idx="1"/>
          </p:nvPr>
        </p:nvSpPr>
        <p:spPr/>
        <p:txBody>
          <a:bodyPr/>
          <a:lstStyle/>
          <a:p>
            <a:pPr lvl="0"/>
            <a:r>
              <a:rPr lang="de-DE" dirty="0">
                <a:solidFill>
                  <a:prstClr val="black"/>
                </a:solidFill>
              </a:rPr>
              <a:t>Einzelfallhilfe/ Beratung</a:t>
            </a:r>
          </a:p>
          <a:p>
            <a:pPr lvl="0"/>
            <a:r>
              <a:rPr lang="de-DE" dirty="0">
                <a:solidFill>
                  <a:prstClr val="black"/>
                </a:solidFill>
              </a:rPr>
              <a:t>Präventive Gruppenangebote und Projekte</a:t>
            </a:r>
            <a:endParaRPr lang="de-DE" dirty="0"/>
          </a:p>
          <a:p>
            <a:r>
              <a:rPr lang="de-DE" dirty="0"/>
              <a:t>Krisenintervention</a:t>
            </a:r>
          </a:p>
          <a:p>
            <a:endParaRPr lang="de-DE" dirty="0"/>
          </a:p>
        </p:txBody>
      </p:sp>
    </p:spTree>
    <p:extLst>
      <p:ext uri="{BB962C8B-B14F-4D97-AF65-F5344CB8AC3E}">
        <p14:creationId xmlns:p14="http://schemas.microsoft.com/office/powerpoint/2010/main" val="406132496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Vernetzung:</a:t>
            </a:r>
          </a:p>
        </p:txBody>
      </p:sp>
      <p:sp>
        <p:nvSpPr>
          <p:cNvPr id="3" name="Inhaltsplatzhalter 2"/>
          <p:cNvSpPr>
            <a:spLocks noGrp="1"/>
          </p:cNvSpPr>
          <p:nvPr>
            <p:ph idx="1"/>
          </p:nvPr>
        </p:nvSpPr>
        <p:spPr/>
        <p:txBody>
          <a:bodyPr>
            <a:normAutofit/>
          </a:bodyPr>
          <a:lstStyle/>
          <a:p>
            <a:pPr>
              <a:lnSpc>
                <a:spcPct val="115000"/>
              </a:lnSpc>
              <a:spcAft>
                <a:spcPts val="0"/>
              </a:spcAft>
            </a:pPr>
            <a:r>
              <a:rPr lang="de-DE" b="1" dirty="0">
                <a:ea typeface="Calibri"/>
                <a:cs typeface="Times New Roman"/>
              </a:rPr>
              <a:t>Externe Vernetzung</a:t>
            </a:r>
          </a:p>
          <a:p>
            <a:pPr lvl="0">
              <a:lnSpc>
                <a:spcPct val="115000"/>
              </a:lnSpc>
              <a:buFont typeface="Symbol"/>
              <a:buChar char=""/>
            </a:pPr>
            <a:r>
              <a:rPr lang="de-DE" sz="2000" dirty="0">
                <a:solidFill>
                  <a:prstClr val="black"/>
                </a:solidFill>
                <a:ea typeface="Calibri"/>
                <a:cs typeface="Times New Roman"/>
              </a:rPr>
              <a:t>Teilnahme an lokalen/regionalen Netzwerken</a:t>
            </a:r>
          </a:p>
          <a:p>
            <a:pPr lvl="0">
              <a:lnSpc>
                <a:spcPct val="115000"/>
              </a:lnSpc>
              <a:buFont typeface="Symbol"/>
              <a:buChar char=""/>
            </a:pPr>
            <a:r>
              <a:rPr lang="de-DE" sz="2000" dirty="0">
                <a:solidFill>
                  <a:prstClr val="black"/>
                </a:solidFill>
                <a:ea typeface="Calibri"/>
                <a:cs typeface="Times New Roman"/>
              </a:rPr>
              <a:t>Teilnahme an regionalen Fachgruppen</a:t>
            </a:r>
          </a:p>
          <a:p>
            <a:pPr lvl="0">
              <a:lnSpc>
                <a:spcPct val="115000"/>
              </a:lnSpc>
              <a:buFont typeface="Symbol"/>
              <a:buChar char=""/>
            </a:pPr>
            <a:r>
              <a:rPr lang="de-DE" sz="2000" dirty="0">
                <a:solidFill>
                  <a:prstClr val="black"/>
                </a:solidFill>
                <a:ea typeface="Calibri"/>
                <a:cs typeface="Times New Roman"/>
              </a:rPr>
              <a:t>Teilnahme an Arbeitskreisen</a:t>
            </a:r>
          </a:p>
          <a:p>
            <a:pPr lvl="0">
              <a:lnSpc>
                <a:spcPct val="115000"/>
              </a:lnSpc>
              <a:buFont typeface="Symbol"/>
              <a:buChar char=""/>
            </a:pPr>
            <a:r>
              <a:rPr lang="de-DE" sz="2000" dirty="0">
                <a:solidFill>
                  <a:prstClr val="black"/>
                </a:solidFill>
                <a:ea typeface="Calibri"/>
                <a:cs typeface="Times New Roman"/>
              </a:rPr>
              <a:t>Teilnahme an Fachbesprechungen externer Dienste (Jugendamt, Beratungsstellen, Suchthilfe, Freizeitangebote, Vereine etc.)</a:t>
            </a:r>
          </a:p>
          <a:p>
            <a:pPr lvl="0">
              <a:lnSpc>
                <a:spcPct val="115000"/>
              </a:lnSpc>
              <a:buFont typeface="Symbol"/>
              <a:buChar char=""/>
            </a:pPr>
            <a:r>
              <a:rPr lang="de-DE" sz="2000" dirty="0">
                <a:solidFill>
                  <a:prstClr val="black"/>
                </a:solidFill>
                <a:ea typeface="Calibri"/>
                <a:cs typeface="Times New Roman"/>
              </a:rPr>
              <a:t>Gemeinsame Fortbildungen mit Mitarbeitern externer Dienste</a:t>
            </a:r>
          </a:p>
          <a:p>
            <a:pPr lvl="0">
              <a:lnSpc>
                <a:spcPct val="115000"/>
              </a:lnSpc>
              <a:buFont typeface="Symbol"/>
              <a:buChar char=""/>
            </a:pPr>
            <a:r>
              <a:rPr lang="de-DE" sz="2000" dirty="0">
                <a:solidFill>
                  <a:prstClr val="black"/>
                </a:solidFill>
                <a:ea typeface="Calibri"/>
                <a:cs typeface="Times New Roman"/>
              </a:rPr>
              <a:t>Teilnahme an Hilfeplangesprächen</a:t>
            </a:r>
          </a:p>
          <a:p>
            <a:pPr marL="0" lvl="0" indent="0">
              <a:lnSpc>
                <a:spcPct val="115000"/>
              </a:lnSpc>
              <a:buNone/>
            </a:pPr>
            <a:endParaRPr lang="de-DE" sz="2300" dirty="0">
              <a:solidFill>
                <a:prstClr val="black"/>
              </a:solidFill>
              <a:ea typeface="Calibri"/>
              <a:cs typeface="Times New Roman"/>
            </a:endParaRPr>
          </a:p>
          <a:p>
            <a:pPr marL="0" lvl="0" indent="0">
              <a:lnSpc>
                <a:spcPct val="115000"/>
              </a:lnSpc>
              <a:buNone/>
            </a:pPr>
            <a:endParaRPr lang="de-DE" sz="2000" dirty="0">
              <a:solidFill>
                <a:prstClr val="black"/>
              </a:solidFill>
              <a:ea typeface="Calibri"/>
              <a:cs typeface="Times New Roman"/>
            </a:endParaRPr>
          </a:p>
          <a:p>
            <a:pPr lvl="0">
              <a:lnSpc>
                <a:spcPct val="115000"/>
              </a:lnSpc>
              <a:buFont typeface="Symbol"/>
              <a:buChar char=""/>
            </a:pPr>
            <a:endParaRPr lang="de-DE" sz="2000" dirty="0">
              <a:solidFill>
                <a:prstClr val="black"/>
              </a:solidFill>
              <a:ea typeface="Calibri"/>
              <a:cs typeface="Times New Roman"/>
            </a:endParaRPr>
          </a:p>
          <a:p>
            <a:pPr lvl="0">
              <a:lnSpc>
                <a:spcPct val="115000"/>
              </a:lnSpc>
              <a:buFont typeface="Symbol"/>
              <a:buChar char=""/>
            </a:pPr>
            <a:endParaRPr lang="de-DE" sz="2000" dirty="0">
              <a:solidFill>
                <a:prstClr val="black"/>
              </a:solidFill>
              <a:ea typeface="Calibri"/>
              <a:cs typeface="Times New Roman"/>
            </a:endParaRPr>
          </a:p>
          <a:p>
            <a:pPr lvl="0">
              <a:lnSpc>
                <a:spcPct val="115000"/>
              </a:lnSpc>
              <a:buFont typeface="Symbol"/>
              <a:buChar char=""/>
            </a:pPr>
            <a:endParaRPr lang="de-DE" sz="2200" dirty="0">
              <a:solidFill>
                <a:prstClr val="black"/>
              </a:solidFill>
              <a:ea typeface="Calibri"/>
              <a:cs typeface="Times New Roman"/>
            </a:endParaRPr>
          </a:p>
          <a:p>
            <a:pPr lvl="0">
              <a:lnSpc>
                <a:spcPct val="115000"/>
              </a:lnSpc>
              <a:buFont typeface="Symbol"/>
              <a:buChar char=""/>
            </a:pPr>
            <a:endParaRPr lang="de-DE" sz="2400" dirty="0">
              <a:solidFill>
                <a:prstClr val="black"/>
              </a:solidFill>
              <a:ea typeface="Calibri"/>
              <a:cs typeface="Times New Roman"/>
            </a:endParaRPr>
          </a:p>
          <a:p>
            <a:pPr>
              <a:lnSpc>
                <a:spcPct val="115000"/>
              </a:lnSpc>
              <a:spcAft>
                <a:spcPts val="0"/>
              </a:spcAft>
            </a:pPr>
            <a:endParaRPr lang="de-DE" sz="2800" dirty="0">
              <a:ea typeface="Calibri"/>
              <a:cs typeface="Times New Roman"/>
            </a:endParaRPr>
          </a:p>
          <a:p>
            <a:endParaRPr lang="de-DE" dirty="0"/>
          </a:p>
        </p:txBody>
      </p:sp>
    </p:spTree>
    <p:extLst>
      <p:ext uri="{BB962C8B-B14F-4D97-AF65-F5344CB8AC3E}">
        <p14:creationId xmlns:p14="http://schemas.microsoft.com/office/powerpoint/2010/main" val="363546108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prstClr val="black"/>
                </a:solidFill>
              </a:rPr>
              <a:t>Vernetzung:</a:t>
            </a:r>
            <a:endParaRPr lang="de-DE" dirty="0"/>
          </a:p>
        </p:txBody>
      </p:sp>
      <p:sp>
        <p:nvSpPr>
          <p:cNvPr id="3" name="Inhaltsplatzhalter 2"/>
          <p:cNvSpPr>
            <a:spLocks noGrp="1"/>
          </p:cNvSpPr>
          <p:nvPr>
            <p:ph idx="1"/>
          </p:nvPr>
        </p:nvSpPr>
        <p:spPr/>
        <p:txBody>
          <a:bodyPr>
            <a:normAutofit/>
          </a:bodyPr>
          <a:lstStyle/>
          <a:p>
            <a:pPr>
              <a:lnSpc>
                <a:spcPct val="115000"/>
              </a:lnSpc>
              <a:spcAft>
                <a:spcPts val="0"/>
              </a:spcAft>
            </a:pPr>
            <a:r>
              <a:rPr lang="de-DE" b="1" dirty="0">
                <a:ea typeface="Calibri"/>
                <a:cs typeface="Times New Roman"/>
              </a:rPr>
              <a:t>Interne Vernetzung</a:t>
            </a:r>
            <a:endParaRPr lang="de-DE" sz="2800" dirty="0">
              <a:ea typeface="Calibri"/>
              <a:cs typeface="Times New Roman"/>
            </a:endParaRPr>
          </a:p>
          <a:p>
            <a:endParaRPr lang="de-DE" dirty="0"/>
          </a:p>
        </p:txBody>
      </p:sp>
    </p:spTree>
    <p:extLst>
      <p:ext uri="{BB962C8B-B14F-4D97-AF65-F5344CB8AC3E}">
        <p14:creationId xmlns:p14="http://schemas.microsoft.com/office/powerpoint/2010/main" val="56999749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prstClr val="black"/>
                </a:solidFill>
              </a:rPr>
              <a:t>Vernetzung:</a:t>
            </a:r>
            <a:endParaRPr lang="de-DE" dirty="0"/>
          </a:p>
        </p:txBody>
      </p:sp>
      <p:sp>
        <p:nvSpPr>
          <p:cNvPr id="3" name="Inhaltsplatzhalter 2"/>
          <p:cNvSpPr>
            <a:spLocks noGrp="1"/>
          </p:cNvSpPr>
          <p:nvPr>
            <p:ph idx="1"/>
          </p:nvPr>
        </p:nvSpPr>
        <p:spPr/>
        <p:txBody>
          <a:bodyPr>
            <a:normAutofit/>
          </a:bodyPr>
          <a:lstStyle/>
          <a:p>
            <a:pPr>
              <a:lnSpc>
                <a:spcPct val="115000"/>
              </a:lnSpc>
              <a:spcAft>
                <a:spcPts val="0"/>
              </a:spcAft>
            </a:pPr>
            <a:r>
              <a:rPr lang="de-DE" b="1" dirty="0">
                <a:ea typeface="Calibri"/>
                <a:cs typeface="Times New Roman"/>
              </a:rPr>
              <a:t>Interne Vernetzung</a:t>
            </a:r>
          </a:p>
          <a:p>
            <a:pPr lvl="0">
              <a:lnSpc>
                <a:spcPct val="115000"/>
              </a:lnSpc>
              <a:buFont typeface="Symbol"/>
              <a:buChar char=""/>
            </a:pPr>
            <a:r>
              <a:rPr lang="de-DE" sz="2500" dirty="0">
                <a:solidFill>
                  <a:prstClr val="black"/>
                </a:solidFill>
                <a:ea typeface="Calibri"/>
                <a:cs typeface="Times New Roman"/>
              </a:rPr>
              <a:t>Teilnahme an Konferenzen der Schulmitwirkungsorgane (Schülervertretung, Lehrerkonferenz, Schulkonferenz, Bildungsgangkonferenz etc.)</a:t>
            </a:r>
            <a:endParaRPr lang="de-DE" sz="2200" dirty="0">
              <a:solidFill>
                <a:prstClr val="black"/>
              </a:solidFill>
              <a:ea typeface="Calibri"/>
              <a:cs typeface="Times New Roman"/>
            </a:endParaRPr>
          </a:p>
          <a:p>
            <a:pPr>
              <a:lnSpc>
                <a:spcPct val="115000"/>
              </a:lnSpc>
              <a:spcAft>
                <a:spcPts val="0"/>
              </a:spcAft>
            </a:pPr>
            <a:endParaRPr lang="de-DE" sz="2800" dirty="0">
              <a:ea typeface="Calibri"/>
              <a:cs typeface="Times New Roman"/>
            </a:endParaRPr>
          </a:p>
          <a:p>
            <a:endParaRPr lang="de-DE" dirty="0"/>
          </a:p>
        </p:txBody>
      </p:sp>
    </p:spTree>
    <p:extLst>
      <p:ext uri="{BB962C8B-B14F-4D97-AF65-F5344CB8AC3E}">
        <p14:creationId xmlns:p14="http://schemas.microsoft.com/office/powerpoint/2010/main" val="3163034108"/>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prstClr val="black"/>
                </a:solidFill>
              </a:rPr>
              <a:t>Vernetzung:</a:t>
            </a:r>
            <a:endParaRPr lang="de-DE" dirty="0"/>
          </a:p>
        </p:txBody>
      </p:sp>
      <p:sp>
        <p:nvSpPr>
          <p:cNvPr id="3" name="Inhaltsplatzhalter 2"/>
          <p:cNvSpPr>
            <a:spLocks noGrp="1"/>
          </p:cNvSpPr>
          <p:nvPr>
            <p:ph idx="1"/>
          </p:nvPr>
        </p:nvSpPr>
        <p:spPr/>
        <p:txBody>
          <a:bodyPr>
            <a:normAutofit/>
          </a:bodyPr>
          <a:lstStyle/>
          <a:p>
            <a:pPr>
              <a:lnSpc>
                <a:spcPct val="115000"/>
              </a:lnSpc>
              <a:spcAft>
                <a:spcPts val="0"/>
              </a:spcAft>
            </a:pPr>
            <a:r>
              <a:rPr lang="de-DE" b="1" dirty="0">
                <a:ea typeface="Calibri"/>
                <a:cs typeface="Times New Roman"/>
              </a:rPr>
              <a:t>Interne Vernetzung</a:t>
            </a:r>
          </a:p>
          <a:p>
            <a:pPr lvl="0">
              <a:lnSpc>
                <a:spcPct val="115000"/>
              </a:lnSpc>
              <a:buFont typeface="Symbol"/>
              <a:buChar char=""/>
            </a:pPr>
            <a:r>
              <a:rPr lang="de-DE" sz="2500" dirty="0">
                <a:solidFill>
                  <a:prstClr val="black"/>
                </a:solidFill>
                <a:ea typeface="Calibri"/>
                <a:cs typeface="Times New Roman"/>
              </a:rPr>
              <a:t>Teilnahme an Konferenzen der Schulmitwirkungsorgane (Schülervertretung, Lehrerkonferenz, Schulkonferenz, Bildungsgangkonferenz etc.)</a:t>
            </a:r>
          </a:p>
          <a:p>
            <a:pPr lvl="0">
              <a:lnSpc>
                <a:spcPct val="115000"/>
              </a:lnSpc>
              <a:buFont typeface="Symbol"/>
              <a:buChar char=""/>
            </a:pPr>
            <a:r>
              <a:rPr lang="de-DE" sz="2300" dirty="0">
                <a:solidFill>
                  <a:prstClr val="black"/>
                </a:solidFill>
                <a:ea typeface="Calibri"/>
                <a:cs typeface="Times New Roman"/>
              </a:rPr>
              <a:t>Teilnahme an Arbeitsgruppen und Teams</a:t>
            </a:r>
            <a:endParaRPr lang="de-DE" sz="2000" dirty="0">
              <a:solidFill>
                <a:prstClr val="black"/>
              </a:solidFill>
              <a:ea typeface="Calibri"/>
              <a:cs typeface="Times New Roman"/>
            </a:endParaRPr>
          </a:p>
          <a:p>
            <a:pPr lvl="0">
              <a:lnSpc>
                <a:spcPct val="115000"/>
              </a:lnSpc>
              <a:buFont typeface="Symbol"/>
              <a:buChar char=""/>
            </a:pPr>
            <a:endParaRPr lang="de-DE" sz="2200" dirty="0">
              <a:solidFill>
                <a:prstClr val="black"/>
              </a:solidFill>
              <a:ea typeface="Calibri"/>
              <a:cs typeface="Times New Roman"/>
            </a:endParaRPr>
          </a:p>
          <a:p>
            <a:pPr>
              <a:lnSpc>
                <a:spcPct val="115000"/>
              </a:lnSpc>
              <a:spcAft>
                <a:spcPts val="0"/>
              </a:spcAft>
            </a:pPr>
            <a:endParaRPr lang="de-DE" sz="2800" dirty="0">
              <a:ea typeface="Calibri"/>
              <a:cs typeface="Times New Roman"/>
            </a:endParaRPr>
          </a:p>
          <a:p>
            <a:endParaRPr lang="de-DE" dirty="0"/>
          </a:p>
        </p:txBody>
      </p:sp>
    </p:spTree>
    <p:extLst>
      <p:ext uri="{BB962C8B-B14F-4D97-AF65-F5344CB8AC3E}">
        <p14:creationId xmlns:p14="http://schemas.microsoft.com/office/powerpoint/2010/main" val="369940068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prstClr val="black"/>
                </a:solidFill>
              </a:rPr>
              <a:t>Vernetzung:</a:t>
            </a:r>
            <a:endParaRPr lang="de-DE" dirty="0"/>
          </a:p>
        </p:txBody>
      </p:sp>
      <p:sp>
        <p:nvSpPr>
          <p:cNvPr id="3" name="Inhaltsplatzhalter 2"/>
          <p:cNvSpPr>
            <a:spLocks noGrp="1"/>
          </p:cNvSpPr>
          <p:nvPr>
            <p:ph idx="1"/>
          </p:nvPr>
        </p:nvSpPr>
        <p:spPr/>
        <p:txBody>
          <a:bodyPr>
            <a:normAutofit/>
          </a:bodyPr>
          <a:lstStyle/>
          <a:p>
            <a:pPr>
              <a:lnSpc>
                <a:spcPct val="115000"/>
              </a:lnSpc>
              <a:spcAft>
                <a:spcPts val="0"/>
              </a:spcAft>
            </a:pPr>
            <a:r>
              <a:rPr lang="de-DE" b="1" dirty="0">
                <a:ea typeface="Calibri"/>
                <a:cs typeface="Times New Roman"/>
              </a:rPr>
              <a:t>Interne Vernetzung</a:t>
            </a:r>
          </a:p>
          <a:p>
            <a:pPr lvl="0">
              <a:lnSpc>
                <a:spcPct val="115000"/>
              </a:lnSpc>
              <a:buFont typeface="Symbol"/>
              <a:buChar char=""/>
            </a:pPr>
            <a:r>
              <a:rPr lang="de-DE" sz="2500" dirty="0">
                <a:solidFill>
                  <a:prstClr val="black"/>
                </a:solidFill>
                <a:ea typeface="Calibri"/>
                <a:cs typeface="Times New Roman"/>
              </a:rPr>
              <a:t>Teilnahme an Konferenzen der Schulmitwirkungsorgane (Schülervertretung, Lehrerkonferenz, Schulkonferenz, Bildungsgangkonferenz etc.)</a:t>
            </a:r>
          </a:p>
          <a:p>
            <a:pPr lvl="0">
              <a:lnSpc>
                <a:spcPct val="115000"/>
              </a:lnSpc>
              <a:buFont typeface="Symbol"/>
              <a:buChar char=""/>
            </a:pPr>
            <a:r>
              <a:rPr lang="de-DE" sz="2300" dirty="0">
                <a:solidFill>
                  <a:prstClr val="black"/>
                </a:solidFill>
                <a:ea typeface="Calibri"/>
                <a:cs typeface="Times New Roman"/>
              </a:rPr>
              <a:t>Teilnahme an Arbeitsgruppen und Teams</a:t>
            </a:r>
          </a:p>
          <a:p>
            <a:pPr lvl="0">
              <a:lnSpc>
                <a:spcPct val="115000"/>
              </a:lnSpc>
              <a:buFont typeface="Symbol"/>
              <a:buChar char=""/>
            </a:pPr>
            <a:r>
              <a:rPr lang="de-DE" sz="2300" dirty="0">
                <a:solidFill>
                  <a:prstClr val="black"/>
                </a:solidFill>
                <a:ea typeface="Calibri"/>
                <a:cs typeface="Times New Roman"/>
              </a:rPr>
              <a:t>Gemeinsame Fortbildungen mit Lehrkräften</a:t>
            </a:r>
            <a:endParaRPr lang="de-DE" sz="2000" dirty="0">
              <a:solidFill>
                <a:prstClr val="black"/>
              </a:solidFill>
              <a:ea typeface="Calibri"/>
              <a:cs typeface="Times New Roman"/>
            </a:endParaRPr>
          </a:p>
          <a:p>
            <a:pPr lvl="0">
              <a:lnSpc>
                <a:spcPct val="115000"/>
              </a:lnSpc>
              <a:buFont typeface="Symbol"/>
              <a:buChar char=""/>
            </a:pPr>
            <a:endParaRPr lang="de-DE" sz="2000" dirty="0">
              <a:solidFill>
                <a:prstClr val="black"/>
              </a:solidFill>
              <a:ea typeface="Calibri"/>
              <a:cs typeface="Times New Roman"/>
            </a:endParaRPr>
          </a:p>
          <a:p>
            <a:pPr lvl="0">
              <a:lnSpc>
                <a:spcPct val="115000"/>
              </a:lnSpc>
              <a:buFont typeface="Symbol"/>
              <a:buChar char=""/>
            </a:pPr>
            <a:endParaRPr lang="de-DE" sz="2200" dirty="0">
              <a:solidFill>
                <a:prstClr val="black"/>
              </a:solidFill>
              <a:ea typeface="Calibri"/>
              <a:cs typeface="Times New Roman"/>
            </a:endParaRPr>
          </a:p>
          <a:p>
            <a:pPr>
              <a:lnSpc>
                <a:spcPct val="115000"/>
              </a:lnSpc>
              <a:spcAft>
                <a:spcPts val="0"/>
              </a:spcAft>
            </a:pPr>
            <a:endParaRPr lang="de-DE" sz="2800" dirty="0">
              <a:ea typeface="Calibri"/>
              <a:cs typeface="Times New Roman"/>
            </a:endParaRPr>
          </a:p>
          <a:p>
            <a:endParaRPr lang="de-DE" dirty="0"/>
          </a:p>
        </p:txBody>
      </p:sp>
    </p:spTree>
    <p:extLst>
      <p:ext uri="{BB962C8B-B14F-4D97-AF65-F5344CB8AC3E}">
        <p14:creationId xmlns:p14="http://schemas.microsoft.com/office/powerpoint/2010/main" val="426356073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prstClr val="black"/>
                </a:solidFill>
              </a:rPr>
              <a:t>Vernetzung:</a:t>
            </a:r>
            <a:endParaRPr lang="de-DE" dirty="0"/>
          </a:p>
        </p:txBody>
      </p:sp>
      <p:sp>
        <p:nvSpPr>
          <p:cNvPr id="3" name="Inhaltsplatzhalter 2"/>
          <p:cNvSpPr>
            <a:spLocks noGrp="1"/>
          </p:cNvSpPr>
          <p:nvPr>
            <p:ph idx="1"/>
          </p:nvPr>
        </p:nvSpPr>
        <p:spPr/>
        <p:txBody>
          <a:bodyPr>
            <a:normAutofit/>
          </a:bodyPr>
          <a:lstStyle/>
          <a:p>
            <a:pPr>
              <a:lnSpc>
                <a:spcPct val="115000"/>
              </a:lnSpc>
              <a:spcAft>
                <a:spcPts val="0"/>
              </a:spcAft>
            </a:pPr>
            <a:r>
              <a:rPr lang="de-DE" b="1" dirty="0">
                <a:ea typeface="Calibri"/>
                <a:cs typeface="Times New Roman"/>
              </a:rPr>
              <a:t>Interne Vernetzung</a:t>
            </a:r>
          </a:p>
          <a:p>
            <a:pPr lvl="0">
              <a:lnSpc>
                <a:spcPct val="115000"/>
              </a:lnSpc>
              <a:buFont typeface="Symbol"/>
              <a:buChar char=""/>
            </a:pPr>
            <a:r>
              <a:rPr lang="de-DE" sz="2500" dirty="0">
                <a:solidFill>
                  <a:prstClr val="black"/>
                </a:solidFill>
                <a:ea typeface="Calibri"/>
                <a:cs typeface="Times New Roman"/>
              </a:rPr>
              <a:t>Teilnahme an Konferenzen der Schulmitwirkungsorgane (Schülervertretung, Lehrerkonferenz, Schulkonferenz, Bildungsgangkonferenz etc.)</a:t>
            </a:r>
          </a:p>
          <a:p>
            <a:pPr lvl="0">
              <a:lnSpc>
                <a:spcPct val="115000"/>
              </a:lnSpc>
              <a:buFont typeface="Symbol"/>
              <a:buChar char=""/>
            </a:pPr>
            <a:r>
              <a:rPr lang="de-DE" sz="2300" dirty="0">
                <a:solidFill>
                  <a:prstClr val="black"/>
                </a:solidFill>
                <a:ea typeface="Calibri"/>
                <a:cs typeface="Times New Roman"/>
              </a:rPr>
              <a:t>Teilnahme an Arbeitsgruppen und Teams</a:t>
            </a:r>
          </a:p>
          <a:p>
            <a:pPr lvl="0">
              <a:lnSpc>
                <a:spcPct val="115000"/>
              </a:lnSpc>
              <a:buFont typeface="Symbol"/>
              <a:buChar char=""/>
            </a:pPr>
            <a:r>
              <a:rPr lang="de-DE" sz="2300" dirty="0">
                <a:solidFill>
                  <a:prstClr val="black"/>
                </a:solidFill>
                <a:ea typeface="Calibri"/>
                <a:cs typeface="Times New Roman"/>
              </a:rPr>
              <a:t>Gemeinsame Fortbildungen mit Lehrkräften</a:t>
            </a:r>
          </a:p>
          <a:p>
            <a:pPr lvl="0">
              <a:lnSpc>
                <a:spcPct val="115000"/>
              </a:lnSpc>
              <a:buFont typeface="Symbol"/>
              <a:buChar char=""/>
            </a:pPr>
            <a:r>
              <a:rPr lang="de-DE" sz="2300" dirty="0">
                <a:solidFill>
                  <a:prstClr val="black"/>
                </a:solidFill>
                <a:ea typeface="Calibri"/>
                <a:cs typeface="Times New Roman"/>
              </a:rPr>
              <a:t>Fallbesprechungen</a:t>
            </a:r>
            <a:endParaRPr lang="de-DE" sz="2000" dirty="0">
              <a:solidFill>
                <a:prstClr val="black"/>
              </a:solidFill>
              <a:ea typeface="Calibri"/>
              <a:cs typeface="Times New Roman"/>
            </a:endParaRPr>
          </a:p>
          <a:p>
            <a:pPr lvl="0">
              <a:lnSpc>
                <a:spcPct val="115000"/>
              </a:lnSpc>
              <a:buFont typeface="Symbol"/>
              <a:buChar char=""/>
            </a:pPr>
            <a:endParaRPr lang="de-DE" sz="2000" dirty="0">
              <a:solidFill>
                <a:prstClr val="black"/>
              </a:solidFill>
              <a:ea typeface="Calibri"/>
              <a:cs typeface="Times New Roman"/>
            </a:endParaRPr>
          </a:p>
          <a:p>
            <a:pPr lvl="0">
              <a:lnSpc>
                <a:spcPct val="115000"/>
              </a:lnSpc>
              <a:buFont typeface="Symbol"/>
              <a:buChar char=""/>
            </a:pPr>
            <a:endParaRPr lang="de-DE" sz="2000" dirty="0">
              <a:solidFill>
                <a:prstClr val="black"/>
              </a:solidFill>
              <a:ea typeface="Calibri"/>
              <a:cs typeface="Times New Roman"/>
            </a:endParaRPr>
          </a:p>
          <a:p>
            <a:pPr lvl="0">
              <a:lnSpc>
                <a:spcPct val="115000"/>
              </a:lnSpc>
              <a:buFont typeface="Symbol"/>
              <a:buChar char=""/>
            </a:pPr>
            <a:endParaRPr lang="de-DE" sz="2200" dirty="0">
              <a:solidFill>
                <a:prstClr val="black"/>
              </a:solidFill>
              <a:ea typeface="Calibri"/>
              <a:cs typeface="Times New Roman"/>
            </a:endParaRPr>
          </a:p>
          <a:p>
            <a:pPr>
              <a:lnSpc>
                <a:spcPct val="115000"/>
              </a:lnSpc>
              <a:spcAft>
                <a:spcPts val="0"/>
              </a:spcAft>
            </a:pPr>
            <a:endParaRPr lang="de-DE" sz="2800" dirty="0">
              <a:ea typeface="Calibri"/>
              <a:cs typeface="Times New Roman"/>
            </a:endParaRPr>
          </a:p>
          <a:p>
            <a:endParaRPr lang="de-DE" dirty="0"/>
          </a:p>
        </p:txBody>
      </p:sp>
    </p:spTree>
    <p:extLst>
      <p:ext uri="{BB962C8B-B14F-4D97-AF65-F5344CB8AC3E}">
        <p14:creationId xmlns:p14="http://schemas.microsoft.com/office/powerpoint/2010/main" val="331973494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prstClr val="black"/>
                </a:solidFill>
              </a:rPr>
              <a:t>Vernetzung:</a:t>
            </a:r>
            <a:endParaRPr lang="de-DE" dirty="0"/>
          </a:p>
        </p:txBody>
      </p:sp>
      <p:sp>
        <p:nvSpPr>
          <p:cNvPr id="3" name="Inhaltsplatzhalter 2"/>
          <p:cNvSpPr>
            <a:spLocks noGrp="1"/>
          </p:cNvSpPr>
          <p:nvPr>
            <p:ph idx="1"/>
          </p:nvPr>
        </p:nvSpPr>
        <p:spPr/>
        <p:txBody>
          <a:bodyPr>
            <a:normAutofit/>
          </a:bodyPr>
          <a:lstStyle/>
          <a:p>
            <a:pPr>
              <a:lnSpc>
                <a:spcPct val="115000"/>
              </a:lnSpc>
              <a:spcAft>
                <a:spcPts val="0"/>
              </a:spcAft>
            </a:pPr>
            <a:r>
              <a:rPr lang="de-DE" b="1" dirty="0">
                <a:ea typeface="Calibri"/>
                <a:cs typeface="Times New Roman"/>
              </a:rPr>
              <a:t>Interne Vernetzung</a:t>
            </a:r>
          </a:p>
          <a:p>
            <a:pPr lvl="0">
              <a:lnSpc>
                <a:spcPct val="115000"/>
              </a:lnSpc>
              <a:buFont typeface="Symbol"/>
              <a:buChar char=""/>
            </a:pPr>
            <a:r>
              <a:rPr lang="de-DE" sz="2500" dirty="0">
                <a:solidFill>
                  <a:prstClr val="black"/>
                </a:solidFill>
                <a:ea typeface="Calibri"/>
                <a:cs typeface="Times New Roman"/>
              </a:rPr>
              <a:t>Teilnahme an Konferenzen der Schulmitwirkungsorgane (Schülervertretung, Lehrerkonferenz, Schulkonferenz, Bildungsgangkonferenz etc.)</a:t>
            </a:r>
          </a:p>
          <a:p>
            <a:pPr lvl="0">
              <a:lnSpc>
                <a:spcPct val="115000"/>
              </a:lnSpc>
              <a:buFont typeface="Symbol"/>
              <a:buChar char=""/>
            </a:pPr>
            <a:r>
              <a:rPr lang="de-DE" sz="2300" dirty="0">
                <a:solidFill>
                  <a:prstClr val="black"/>
                </a:solidFill>
                <a:ea typeface="Calibri"/>
                <a:cs typeface="Times New Roman"/>
              </a:rPr>
              <a:t>Teilnahme an Arbeitsgruppen und Teams</a:t>
            </a:r>
          </a:p>
          <a:p>
            <a:pPr lvl="0">
              <a:lnSpc>
                <a:spcPct val="115000"/>
              </a:lnSpc>
              <a:buFont typeface="Symbol"/>
              <a:buChar char=""/>
            </a:pPr>
            <a:r>
              <a:rPr lang="de-DE" sz="2300" dirty="0">
                <a:solidFill>
                  <a:prstClr val="black"/>
                </a:solidFill>
                <a:ea typeface="Calibri"/>
                <a:cs typeface="Times New Roman"/>
              </a:rPr>
              <a:t>Gemeinsame Fortbildungen mit Lehrkräften</a:t>
            </a:r>
          </a:p>
          <a:p>
            <a:pPr lvl="0">
              <a:lnSpc>
                <a:spcPct val="115000"/>
              </a:lnSpc>
              <a:buFont typeface="Symbol"/>
              <a:buChar char=""/>
            </a:pPr>
            <a:r>
              <a:rPr lang="de-DE" sz="2300" dirty="0">
                <a:solidFill>
                  <a:prstClr val="black"/>
                </a:solidFill>
                <a:ea typeface="Calibri"/>
                <a:cs typeface="Times New Roman"/>
              </a:rPr>
              <a:t>Fallbesprechungen</a:t>
            </a:r>
          </a:p>
          <a:p>
            <a:pPr lvl="0">
              <a:lnSpc>
                <a:spcPct val="115000"/>
              </a:lnSpc>
              <a:buFont typeface="Symbol"/>
              <a:buChar char=""/>
            </a:pPr>
            <a:r>
              <a:rPr lang="de-DE" sz="2300" dirty="0">
                <a:solidFill>
                  <a:prstClr val="black"/>
                </a:solidFill>
                <a:ea typeface="Calibri"/>
                <a:cs typeface="Times New Roman"/>
              </a:rPr>
              <a:t>Teilnahme an Organisationsplanungen</a:t>
            </a:r>
            <a:endParaRPr lang="de-DE" sz="2000" dirty="0">
              <a:solidFill>
                <a:prstClr val="black"/>
              </a:solidFill>
              <a:ea typeface="Calibri"/>
              <a:cs typeface="Times New Roman"/>
            </a:endParaRPr>
          </a:p>
          <a:p>
            <a:pPr lvl="0">
              <a:lnSpc>
                <a:spcPct val="115000"/>
              </a:lnSpc>
              <a:buFont typeface="Symbol"/>
              <a:buChar char=""/>
            </a:pPr>
            <a:endParaRPr lang="de-DE" sz="2000" dirty="0">
              <a:solidFill>
                <a:prstClr val="black"/>
              </a:solidFill>
              <a:ea typeface="Calibri"/>
              <a:cs typeface="Times New Roman"/>
            </a:endParaRPr>
          </a:p>
          <a:p>
            <a:pPr lvl="0">
              <a:lnSpc>
                <a:spcPct val="115000"/>
              </a:lnSpc>
              <a:buFont typeface="Symbol"/>
              <a:buChar char=""/>
            </a:pPr>
            <a:endParaRPr lang="de-DE" sz="2000" dirty="0">
              <a:solidFill>
                <a:prstClr val="black"/>
              </a:solidFill>
              <a:ea typeface="Calibri"/>
              <a:cs typeface="Times New Roman"/>
            </a:endParaRPr>
          </a:p>
          <a:p>
            <a:pPr lvl="0">
              <a:lnSpc>
                <a:spcPct val="115000"/>
              </a:lnSpc>
              <a:buFont typeface="Symbol"/>
              <a:buChar char=""/>
            </a:pPr>
            <a:endParaRPr lang="de-DE" sz="2000" dirty="0">
              <a:solidFill>
                <a:prstClr val="black"/>
              </a:solidFill>
              <a:ea typeface="Calibri"/>
              <a:cs typeface="Times New Roman"/>
            </a:endParaRPr>
          </a:p>
          <a:p>
            <a:pPr lvl="0">
              <a:lnSpc>
                <a:spcPct val="115000"/>
              </a:lnSpc>
              <a:buFont typeface="Symbol"/>
              <a:buChar char=""/>
            </a:pPr>
            <a:endParaRPr lang="de-DE" sz="2200" dirty="0">
              <a:solidFill>
                <a:prstClr val="black"/>
              </a:solidFill>
              <a:ea typeface="Calibri"/>
              <a:cs typeface="Times New Roman"/>
            </a:endParaRPr>
          </a:p>
          <a:p>
            <a:pPr>
              <a:lnSpc>
                <a:spcPct val="115000"/>
              </a:lnSpc>
              <a:spcAft>
                <a:spcPts val="0"/>
              </a:spcAft>
            </a:pPr>
            <a:endParaRPr lang="de-DE" sz="2800" dirty="0">
              <a:ea typeface="Calibri"/>
              <a:cs typeface="Times New Roman"/>
            </a:endParaRPr>
          </a:p>
          <a:p>
            <a:endParaRPr lang="de-DE" dirty="0"/>
          </a:p>
        </p:txBody>
      </p:sp>
    </p:spTree>
    <p:extLst>
      <p:ext uri="{BB962C8B-B14F-4D97-AF65-F5344CB8AC3E}">
        <p14:creationId xmlns:p14="http://schemas.microsoft.com/office/powerpoint/2010/main" val="29377473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prstClr val="black"/>
                </a:solidFill>
              </a:rPr>
              <a:t>Vernetzung:</a:t>
            </a:r>
            <a:endParaRPr lang="de-DE" dirty="0"/>
          </a:p>
        </p:txBody>
      </p:sp>
      <p:sp>
        <p:nvSpPr>
          <p:cNvPr id="3" name="Inhaltsplatzhalter 2"/>
          <p:cNvSpPr>
            <a:spLocks noGrp="1"/>
          </p:cNvSpPr>
          <p:nvPr>
            <p:ph idx="1"/>
          </p:nvPr>
        </p:nvSpPr>
        <p:spPr/>
        <p:txBody>
          <a:bodyPr>
            <a:normAutofit/>
          </a:bodyPr>
          <a:lstStyle/>
          <a:p>
            <a:pPr>
              <a:lnSpc>
                <a:spcPct val="115000"/>
              </a:lnSpc>
              <a:spcAft>
                <a:spcPts val="0"/>
              </a:spcAft>
            </a:pPr>
            <a:r>
              <a:rPr lang="de-DE" b="1" dirty="0">
                <a:ea typeface="Calibri"/>
                <a:cs typeface="Times New Roman"/>
              </a:rPr>
              <a:t>Interne Vernetzung</a:t>
            </a:r>
          </a:p>
          <a:p>
            <a:pPr lvl="0">
              <a:lnSpc>
                <a:spcPct val="115000"/>
              </a:lnSpc>
              <a:buFont typeface="Symbol"/>
              <a:buChar char=""/>
            </a:pPr>
            <a:r>
              <a:rPr lang="de-DE" sz="2500" dirty="0">
                <a:solidFill>
                  <a:prstClr val="black"/>
                </a:solidFill>
                <a:ea typeface="Calibri"/>
                <a:cs typeface="Times New Roman"/>
              </a:rPr>
              <a:t>Teilnahme an Konferenzen der Schulmitwirkungsorgane (Schülervertretung, Lehrerkonferenz, Schulkonferenz, Bildungsgangkonferenz etc.)</a:t>
            </a:r>
          </a:p>
          <a:p>
            <a:pPr lvl="0">
              <a:lnSpc>
                <a:spcPct val="115000"/>
              </a:lnSpc>
              <a:buFont typeface="Symbol"/>
              <a:buChar char=""/>
            </a:pPr>
            <a:r>
              <a:rPr lang="de-DE" sz="2300" dirty="0">
                <a:solidFill>
                  <a:prstClr val="black"/>
                </a:solidFill>
                <a:ea typeface="Calibri"/>
                <a:cs typeface="Times New Roman"/>
              </a:rPr>
              <a:t>Teilnahme an Arbeitsgruppen und Teams</a:t>
            </a:r>
          </a:p>
          <a:p>
            <a:pPr lvl="0">
              <a:lnSpc>
                <a:spcPct val="115000"/>
              </a:lnSpc>
              <a:buFont typeface="Symbol"/>
              <a:buChar char=""/>
            </a:pPr>
            <a:r>
              <a:rPr lang="de-DE" sz="2300" dirty="0">
                <a:solidFill>
                  <a:prstClr val="black"/>
                </a:solidFill>
                <a:ea typeface="Calibri"/>
                <a:cs typeface="Times New Roman"/>
              </a:rPr>
              <a:t>Gemeinsame Fortbildungen mit Lehrkräften</a:t>
            </a:r>
          </a:p>
          <a:p>
            <a:pPr lvl="0">
              <a:lnSpc>
                <a:spcPct val="115000"/>
              </a:lnSpc>
              <a:buFont typeface="Symbol"/>
              <a:buChar char=""/>
            </a:pPr>
            <a:r>
              <a:rPr lang="de-DE" sz="2300" dirty="0">
                <a:solidFill>
                  <a:prstClr val="black"/>
                </a:solidFill>
                <a:ea typeface="Calibri"/>
                <a:cs typeface="Times New Roman"/>
              </a:rPr>
              <a:t>Fallbesprechungen</a:t>
            </a:r>
          </a:p>
          <a:p>
            <a:pPr lvl="0">
              <a:lnSpc>
                <a:spcPct val="115000"/>
              </a:lnSpc>
              <a:buFont typeface="Symbol"/>
              <a:buChar char=""/>
            </a:pPr>
            <a:r>
              <a:rPr lang="de-DE" sz="2300" dirty="0">
                <a:solidFill>
                  <a:prstClr val="black"/>
                </a:solidFill>
                <a:ea typeface="Calibri"/>
                <a:cs typeface="Times New Roman"/>
              </a:rPr>
              <a:t>Teilnahme an Organisationsplanungen</a:t>
            </a:r>
          </a:p>
          <a:p>
            <a:pPr lvl="0">
              <a:lnSpc>
                <a:spcPct val="115000"/>
              </a:lnSpc>
              <a:buFont typeface="Symbol"/>
              <a:buChar char=""/>
            </a:pPr>
            <a:r>
              <a:rPr lang="de-DE" sz="2300" dirty="0">
                <a:solidFill>
                  <a:prstClr val="black"/>
                </a:solidFill>
                <a:ea typeface="Calibri"/>
                <a:cs typeface="Times New Roman"/>
              </a:rPr>
              <a:t>Kooperation mit Beratungslehrern und Vertrauenslehrern</a:t>
            </a:r>
            <a:endParaRPr lang="de-DE" sz="2000" dirty="0">
              <a:solidFill>
                <a:prstClr val="black"/>
              </a:solidFill>
              <a:ea typeface="Calibri"/>
              <a:cs typeface="Times New Roman"/>
            </a:endParaRPr>
          </a:p>
          <a:p>
            <a:pPr lvl="0">
              <a:lnSpc>
                <a:spcPct val="115000"/>
              </a:lnSpc>
              <a:buFont typeface="Symbol"/>
              <a:buChar char=""/>
            </a:pPr>
            <a:endParaRPr lang="de-DE" sz="2000" dirty="0">
              <a:solidFill>
                <a:prstClr val="black"/>
              </a:solidFill>
              <a:ea typeface="Calibri"/>
              <a:cs typeface="Times New Roman"/>
            </a:endParaRPr>
          </a:p>
          <a:p>
            <a:pPr lvl="0">
              <a:lnSpc>
                <a:spcPct val="115000"/>
              </a:lnSpc>
              <a:buFont typeface="Symbol"/>
              <a:buChar char=""/>
            </a:pPr>
            <a:endParaRPr lang="de-DE" sz="2000" dirty="0">
              <a:solidFill>
                <a:prstClr val="black"/>
              </a:solidFill>
              <a:ea typeface="Calibri"/>
              <a:cs typeface="Times New Roman"/>
            </a:endParaRPr>
          </a:p>
          <a:p>
            <a:pPr lvl="0">
              <a:lnSpc>
                <a:spcPct val="115000"/>
              </a:lnSpc>
              <a:buFont typeface="Symbol"/>
              <a:buChar char=""/>
            </a:pPr>
            <a:endParaRPr lang="de-DE" sz="2000" dirty="0">
              <a:solidFill>
                <a:prstClr val="black"/>
              </a:solidFill>
              <a:ea typeface="Calibri"/>
              <a:cs typeface="Times New Roman"/>
            </a:endParaRPr>
          </a:p>
          <a:p>
            <a:pPr lvl="0">
              <a:lnSpc>
                <a:spcPct val="115000"/>
              </a:lnSpc>
              <a:buFont typeface="Symbol"/>
              <a:buChar char=""/>
            </a:pPr>
            <a:endParaRPr lang="de-DE" sz="2000" dirty="0">
              <a:solidFill>
                <a:prstClr val="black"/>
              </a:solidFill>
              <a:ea typeface="Calibri"/>
              <a:cs typeface="Times New Roman"/>
            </a:endParaRPr>
          </a:p>
          <a:p>
            <a:pPr lvl="0">
              <a:lnSpc>
                <a:spcPct val="115000"/>
              </a:lnSpc>
              <a:buFont typeface="Symbol"/>
              <a:buChar char=""/>
            </a:pPr>
            <a:endParaRPr lang="de-DE" sz="2200" dirty="0">
              <a:solidFill>
                <a:prstClr val="black"/>
              </a:solidFill>
              <a:ea typeface="Calibri"/>
              <a:cs typeface="Times New Roman"/>
            </a:endParaRPr>
          </a:p>
          <a:p>
            <a:pPr>
              <a:lnSpc>
                <a:spcPct val="115000"/>
              </a:lnSpc>
              <a:spcAft>
                <a:spcPts val="0"/>
              </a:spcAft>
            </a:pPr>
            <a:endParaRPr lang="de-DE" sz="2800" dirty="0">
              <a:ea typeface="Calibri"/>
              <a:cs typeface="Times New Roman"/>
            </a:endParaRPr>
          </a:p>
          <a:p>
            <a:endParaRPr lang="de-DE" dirty="0"/>
          </a:p>
        </p:txBody>
      </p:sp>
    </p:spTree>
    <p:extLst>
      <p:ext uri="{BB962C8B-B14F-4D97-AF65-F5344CB8AC3E}">
        <p14:creationId xmlns:p14="http://schemas.microsoft.com/office/powerpoint/2010/main" val="412798321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prstClr val="black"/>
                </a:solidFill>
              </a:rPr>
              <a:t>Vernetzung:</a:t>
            </a:r>
            <a:endParaRPr lang="de-DE" dirty="0"/>
          </a:p>
        </p:txBody>
      </p:sp>
      <p:sp>
        <p:nvSpPr>
          <p:cNvPr id="3" name="Inhaltsplatzhalter 2"/>
          <p:cNvSpPr>
            <a:spLocks noGrp="1"/>
          </p:cNvSpPr>
          <p:nvPr>
            <p:ph idx="1"/>
          </p:nvPr>
        </p:nvSpPr>
        <p:spPr/>
        <p:txBody>
          <a:bodyPr>
            <a:normAutofit lnSpcReduction="10000"/>
          </a:bodyPr>
          <a:lstStyle/>
          <a:p>
            <a:pPr>
              <a:lnSpc>
                <a:spcPct val="115000"/>
              </a:lnSpc>
              <a:spcAft>
                <a:spcPts val="0"/>
              </a:spcAft>
            </a:pPr>
            <a:r>
              <a:rPr lang="de-DE" b="1" dirty="0">
                <a:ea typeface="Calibri"/>
                <a:cs typeface="Times New Roman"/>
              </a:rPr>
              <a:t>Interne Vernetzung</a:t>
            </a:r>
            <a:endParaRPr lang="de-DE" sz="2800" dirty="0">
              <a:ea typeface="Calibri"/>
              <a:cs typeface="Times New Roman"/>
            </a:endParaRPr>
          </a:p>
          <a:p>
            <a:pPr lvl="0">
              <a:lnSpc>
                <a:spcPct val="115000"/>
              </a:lnSpc>
              <a:buFont typeface="Symbol"/>
              <a:buChar char=""/>
            </a:pPr>
            <a:r>
              <a:rPr lang="de-DE" sz="2200" dirty="0">
                <a:ea typeface="Calibri"/>
                <a:cs typeface="Times New Roman"/>
              </a:rPr>
              <a:t>Teilnahme an Konferenzen der Schulmitwirkungsorgane (Schüler*</a:t>
            </a:r>
            <a:r>
              <a:rPr lang="de-DE" sz="2200" dirty="0" err="1">
                <a:ea typeface="Calibri"/>
                <a:cs typeface="Times New Roman"/>
              </a:rPr>
              <a:t>innenvertretung</a:t>
            </a:r>
            <a:r>
              <a:rPr lang="de-DE" sz="2200" dirty="0">
                <a:ea typeface="Calibri"/>
                <a:cs typeface="Times New Roman"/>
              </a:rPr>
              <a:t>, Lehrerkonferenz, Schulkonferenz, Bildungsgangkonferenz etc.)</a:t>
            </a:r>
          </a:p>
          <a:p>
            <a:pPr lvl="0">
              <a:lnSpc>
                <a:spcPct val="115000"/>
              </a:lnSpc>
              <a:buFont typeface="Symbol"/>
              <a:buChar char=""/>
            </a:pPr>
            <a:r>
              <a:rPr lang="de-DE" sz="2200" dirty="0">
                <a:ea typeface="Calibri"/>
                <a:cs typeface="Times New Roman"/>
              </a:rPr>
              <a:t>Teilnahme an Arbeitsgruppen und Teams</a:t>
            </a:r>
          </a:p>
          <a:p>
            <a:pPr lvl="0">
              <a:lnSpc>
                <a:spcPct val="115000"/>
              </a:lnSpc>
              <a:buFont typeface="Symbol"/>
              <a:buChar char=""/>
            </a:pPr>
            <a:r>
              <a:rPr lang="de-DE" sz="2200" dirty="0">
                <a:ea typeface="Calibri"/>
                <a:cs typeface="Times New Roman"/>
              </a:rPr>
              <a:t>Gemeinsame Fortbildungen mit Lehrkräften</a:t>
            </a:r>
          </a:p>
          <a:p>
            <a:pPr lvl="0">
              <a:lnSpc>
                <a:spcPct val="115000"/>
              </a:lnSpc>
              <a:buFont typeface="Symbol"/>
              <a:buChar char=""/>
            </a:pPr>
            <a:r>
              <a:rPr lang="de-DE" sz="2200" dirty="0">
                <a:ea typeface="Calibri"/>
                <a:cs typeface="Times New Roman"/>
              </a:rPr>
              <a:t>Fallbesprechungen</a:t>
            </a:r>
          </a:p>
          <a:p>
            <a:pPr lvl="0">
              <a:lnSpc>
                <a:spcPct val="115000"/>
              </a:lnSpc>
              <a:buFont typeface="Symbol"/>
              <a:buChar char=""/>
            </a:pPr>
            <a:r>
              <a:rPr lang="de-DE" sz="2200" dirty="0">
                <a:ea typeface="Calibri"/>
                <a:cs typeface="Times New Roman"/>
              </a:rPr>
              <a:t>Teilnahme an Organisationsplanungen</a:t>
            </a:r>
          </a:p>
          <a:p>
            <a:pPr lvl="0">
              <a:lnSpc>
                <a:spcPct val="115000"/>
              </a:lnSpc>
              <a:buFont typeface="Symbol"/>
              <a:buChar char=""/>
            </a:pPr>
            <a:r>
              <a:rPr lang="de-DE" sz="2200" dirty="0">
                <a:ea typeface="Calibri"/>
                <a:cs typeface="Times New Roman"/>
              </a:rPr>
              <a:t>Kooperation mit Beratungslehrern und Vertrauenslehrern</a:t>
            </a:r>
          </a:p>
          <a:p>
            <a:pPr lvl="0">
              <a:lnSpc>
                <a:spcPct val="115000"/>
              </a:lnSpc>
              <a:buFont typeface="Symbol"/>
              <a:buChar char=""/>
            </a:pPr>
            <a:r>
              <a:rPr lang="de-DE" sz="2200" dirty="0">
                <a:ea typeface="Calibri"/>
                <a:cs typeface="Times New Roman"/>
              </a:rPr>
              <a:t>Kriseninterventionsteam</a:t>
            </a:r>
          </a:p>
          <a:p>
            <a:endParaRPr lang="de-DE" dirty="0"/>
          </a:p>
        </p:txBody>
      </p:sp>
    </p:spTree>
    <p:extLst>
      <p:ext uri="{BB962C8B-B14F-4D97-AF65-F5344CB8AC3E}">
        <p14:creationId xmlns:p14="http://schemas.microsoft.com/office/powerpoint/2010/main" val="300955644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marL="0" indent="0" algn="ctr">
              <a:lnSpc>
                <a:spcPct val="115000"/>
              </a:lnSpc>
              <a:spcAft>
                <a:spcPts val="0"/>
              </a:spcAft>
              <a:buNone/>
            </a:pPr>
            <a:r>
              <a:rPr lang="de-DE" b="1" dirty="0">
                <a:ea typeface="Calibri"/>
                <a:cs typeface="Times New Roman"/>
              </a:rPr>
              <a:t>Schulsozialarbeit ist prinzipiell freiwillig, neutral und unterliegt der Schweigepflicht (StGB §203)</a:t>
            </a:r>
            <a:endParaRPr lang="de-DE" sz="2400" dirty="0">
              <a:ea typeface="Calibri"/>
              <a:cs typeface="Times New Roman"/>
            </a:endParaRPr>
          </a:p>
          <a:p>
            <a:endParaRPr lang="de-DE" dirty="0"/>
          </a:p>
        </p:txBody>
      </p:sp>
    </p:spTree>
    <p:extLst>
      <p:ext uri="{BB962C8B-B14F-4D97-AF65-F5344CB8AC3E}">
        <p14:creationId xmlns:p14="http://schemas.microsoft.com/office/powerpoint/2010/main" val="40954141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b="1" dirty="0">
                <a:solidFill>
                  <a:prstClr val="black"/>
                </a:solidFill>
              </a:rPr>
              <a:t>Schulsozialarbeit stellt sich folgendermaßen da:</a:t>
            </a:r>
            <a:endParaRPr lang="de-DE" dirty="0"/>
          </a:p>
        </p:txBody>
      </p:sp>
      <p:sp>
        <p:nvSpPr>
          <p:cNvPr id="3" name="Inhaltsplatzhalter 2"/>
          <p:cNvSpPr>
            <a:spLocks noGrp="1"/>
          </p:cNvSpPr>
          <p:nvPr>
            <p:ph idx="1"/>
          </p:nvPr>
        </p:nvSpPr>
        <p:spPr/>
        <p:txBody>
          <a:bodyPr/>
          <a:lstStyle/>
          <a:p>
            <a:pPr marL="0" indent="0">
              <a:buNone/>
            </a:pPr>
            <a:endParaRPr lang="de-DE" dirty="0"/>
          </a:p>
        </p:txBody>
      </p:sp>
    </p:spTree>
    <p:extLst>
      <p:ext uri="{BB962C8B-B14F-4D97-AF65-F5344CB8AC3E}">
        <p14:creationId xmlns:p14="http://schemas.microsoft.com/office/powerpoint/2010/main" val="183265440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313829"/>
            <a:ext cx="7725765" cy="4073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258566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313829"/>
            <a:ext cx="7725765" cy="4073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683568" y="5733256"/>
            <a:ext cx="7704856" cy="830997"/>
          </a:xfrm>
          <a:prstGeom prst="rect">
            <a:avLst/>
          </a:prstGeom>
          <a:noFill/>
        </p:spPr>
        <p:txBody>
          <a:bodyPr wrap="square" rtlCol="0">
            <a:spAutoFit/>
          </a:bodyPr>
          <a:lstStyle/>
          <a:p>
            <a:pPr algn="ctr"/>
            <a:r>
              <a:rPr lang="de-DE" sz="2400" b="1" dirty="0"/>
              <a:t>20 % aller Schülersuizide in Deutschland werden durch Mobbing verursacht</a:t>
            </a:r>
          </a:p>
        </p:txBody>
      </p:sp>
    </p:spTree>
    <p:extLst>
      <p:ext uri="{BB962C8B-B14F-4D97-AF65-F5344CB8AC3E}">
        <p14:creationId xmlns:p14="http://schemas.microsoft.com/office/powerpoint/2010/main" val="136499508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313829"/>
            <a:ext cx="7725765" cy="4073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683568" y="5733256"/>
            <a:ext cx="7704856" cy="461665"/>
          </a:xfrm>
          <a:prstGeom prst="rect">
            <a:avLst/>
          </a:prstGeom>
          <a:noFill/>
        </p:spPr>
        <p:txBody>
          <a:bodyPr wrap="square" rtlCol="0">
            <a:spAutoFit/>
          </a:bodyPr>
          <a:lstStyle/>
          <a:p>
            <a:pPr algn="ctr"/>
            <a:r>
              <a:rPr lang="de-DE" sz="2400" b="1" dirty="0"/>
              <a:t>Darum setzen wir am BK Siegburg auf Prävention!!! </a:t>
            </a:r>
          </a:p>
        </p:txBody>
      </p:sp>
    </p:spTree>
    <p:extLst>
      <p:ext uri="{BB962C8B-B14F-4D97-AF65-F5344CB8AC3E}">
        <p14:creationId xmlns:p14="http://schemas.microsoft.com/office/powerpoint/2010/main" val="55578699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lstStyle/>
          <a:p>
            <a:r>
              <a:rPr lang="de-DE" dirty="0"/>
              <a:t>Heißt bei uns:</a:t>
            </a:r>
          </a:p>
          <a:p>
            <a:endParaRPr lang="de-DE" dirty="0"/>
          </a:p>
        </p:txBody>
      </p:sp>
    </p:spTree>
    <p:extLst>
      <p:ext uri="{BB962C8B-B14F-4D97-AF65-F5344CB8AC3E}">
        <p14:creationId xmlns:p14="http://schemas.microsoft.com/office/powerpoint/2010/main" val="288997871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lstStyle/>
          <a:p>
            <a:r>
              <a:rPr lang="de-DE" dirty="0"/>
              <a:t>Heißt bei uns:</a:t>
            </a:r>
          </a:p>
          <a:p>
            <a:endParaRPr lang="de-DE" dirty="0"/>
          </a:p>
          <a:p>
            <a:r>
              <a:rPr lang="de-DE" sz="4400" b="1" dirty="0"/>
              <a:t>Tag für die Klasse</a:t>
            </a:r>
          </a:p>
          <a:p>
            <a:endParaRPr lang="de-DE" dirty="0"/>
          </a:p>
        </p:txBody>
      </p:sp>
    </p:spTree>
    <p:extLst>
      <p:ext uri="{BB962C8B-B14F-4D97-AF65-F5344CB8AC3E}">
        <p14:creationId xmlns:p14="http://schemas.microsoft.com/office/powerpoint/2010/main" val="355178188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a:bodyPr>
          <a:lstStyle/>
          <a:p>
            <a:r>
              <a:rPr lang="de-DE" dirty="0"/>
              <a:t>Heißt bei uns:</a:t>
            </a:r>
          </a:p>
          <a:p>
            <a:endParaRPr lang="de-DE" dirty="0"/>
          </a:p>
          <a:p>
            <a:r>
              <a:rPr lang="de-DE" sz="4400" b="1" dirty="0"/>
              <a:t>Tag für die Klasse</a:t>
            </a:r>
          </a:p>
          <a:p>
            <a:endParaRPr lang="de-DE" sz="4400" b="1" dirty="0"/>
          </a:p>
          <a:p>
            <a:endParaRPr lang="de-DE" sz="4400" b="1" dirty="0"/>
          </a:p>
          <a:p>
            <a:r>
              <a:rPr lang="de-DE" sz="3000" u="sng" dirty="0"/>
              <a:t>Vermeidung pädagogischer Begriffe</a:t>
            </a:r>
          </a:p>
        </p:txBody>
      </p:sp>
    </p:spTree>
    <p:extLst>
      <p:ext uri="{BB962C8B-B14F-4D97-AF65-F5344CB8AC3E}">
        <p14:creationId xmlns:p14="http://schemas.microsoft.com/office/powerpoint/2010/main" val="105884500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a:bodyPr>
          <a:lstStyle/>
          <a:p>
            <a:pPr marL="0" indent="0">
              <a:buNone/>
            </a:pPr>
            <a:r>
              <a:rPr lang="de-DE" sz="2400" dirty="0"/>
              <a:t>Zielgruppen:		- Alle Klassen der Berufsfachschule</a:t>
            </a:r>
          </a:p>
          <a:p>
            <a:pPr marL="0" indent="0">
              <a:buNone/>
            </a:pPr>
            <a:r>
              <a:rPr lang="de-DE" sz="2400" dirty="0"/>
              <a:t>			</a:t>
            </a:r>
          </a:p>
        </p:txBody>
      </p:sp>
    </p:spTree>
    <p:extLst>
      <p:ext uri="{BB962C8B-B14F-4D97-AF65-F5344CB8AC3E}">
        <p14:creationId xmlns:p14="http://schemas.microsoft.com/office/powerpoint/2010/main" val="193123320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a:bodyPr>
          <a:lstStyle/>
          <a:p>
            <a:pPr marL="0" indent="0">
              <a:buNone/>
            </a:pPr>
            <a:r>
              <a:rPr lang="de-DE" sz="2400" dirty="0"/>
              <a:t>Zielgruppen:		- Alle Klassen der Berufsfachschule</a:t>
            </a:r>
          </a:p>
          <a:p>
            <a:pPr marL="0" indent="0">
              <a:buNone/>
            </a:pPr>
            <a:r>
              <a:rPr lang="de-DE" sz="2400" dirty="0"/>
              <a:t>			- Alle Klassen der Höheren Handelsschule</a:t>
            </a:r>
          </a:p>
          <a:p>
            <a:pPr marL="0" indent="0">
              <a:buNone/>
            </a:pPr>
            <a:r>
              <a:rPr lang="de-DE" sz="2400" dirty="0"/>
              <a:t>		</a:t>
            </a:r>
          </a:p>
        </p:txBody>
      </p:sp>
    </p:spTree>
    <p:extLst>
      <p:ext uri="{BB962C8B-B14F-4D97-AF65-F5344CB8AC3E}">
        <p14:creationId xmlns:p14="http://schemas.microsoft.com/office/powerpoint/2010/main" val="244048591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a:bodyPr>
          <a:lstStyle/>
          <a:p>
            <a:pPr marL="0" indent="0">
              <a:buNone/>
            </a:pPr>
            <a:r>
              <a:rPr lang="de-DE" sz="2400" dirty="0"/>
              <a:t>Zielgruppen:		- Alle Klassen der Berufsfachschule</a:t>
            </a:r>
          </a:p>
          <a:p>
            <a:pPr marL="0" indent="0">
              <a:buNone/>
            </a:pPr>
            <a:r>
              <a:rPr lang="de-DE" sz="2400" dirty="0"/>
              <a:t>			- Alle Klassen der Höheren Handelsschule</a:t>
            </a:r>
          </a:p>
          <a:p>
            <a:pPr marL="0" indent="0">
              <a:buNone/>
            </a:pPr>
            <a:r>
              <a:rPr lang="de-DE" sz="2400" dirty="0"/>
              <a:t>			- Alle Klassen der gymnasialen Oberstufe</a:t>
            </a:r>
          </a:p>
          <a:p>
            <a:pPr marL="0" indent="0">
              <a:buNone/>
            </a:pPr>
            <a:r>
              <a:rPr lang="de-DE" sz="2400" dirty="0"/>
              <a:t>			- Alle AV Klassen</a:t>
            </a:r>
          </a:p>
          <a:p>
            <a:pPr marL="0" indent="0">
              <a:buNone/>
            </a:pPr>
            <a:endParaRPr lang="de-DE" sz="2400" dirty="0"/>
          </a:p>
        </p:txBody>
      </p:sp>
    </p:spTree>
    <p:extLst>
      <p:ext uri="{BB962C8B-B14F-4D97-AF65-F5344CB8AC3E}">
        <p14:creationId xmlns:p14="http://schemas.microsoft.com/office/powerpoint/2010/main" val="219438466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a:bodyPr>
          <a:lstStyle/>
          <a:p>
            <a:pPr marL="0" indent="0">
              <a:buNone/>
            </a:pPr>
            <a:r>
              <a:rPr lang="de-DE" sz="2000" dirty="0"/>
              <a:t>Benötigte Ressourcen:	-je einen ganzen Schultag (1. bis einschl. 7. Std.)</a:t>
            </a:r>
          </a:p>
          <a:p>
            <a:pPr marL="0" indent="0">
              <a:buNone/>
            </a:pPr>
            <a:r>
              <a:rPr lang="de-DE" sz="2000" dirty="0"/>
              <a:t>			</a:t>
            </a:r>
          </a:p>
        </p:txBody>
      </p:sp>
    </p:spTree>
    <p:extLst>
      <p:ext uri="{BB962C8B-B14F-4D97-AF65-F5344CB8AC3E}">
        <p14:creationId xmlns:p14="http://schemas.microsoft.com/office/powerpoint/2010/main" val="405601051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Schulsozialarbeit stellt sich folgendermaßen da:</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7745" y="1652275"/>
            <a:ext cx="4628530" cy="4441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5940152" y="6237312"/>
            <a:ext cx="2664296" cy="276999"/>
          </a:xfrm>
          <a:prstGeom prst="rect">
            <a:avLst/>
          </a:prstGeom>
          <a:noFill/>
        </p:spPr>
        <p:txBody>
          <a:bodyPr wrap="square" rtlCol="0">
            <a:spAutoFit/>
          </a:bodyPr>
          <a:lstStyle/>
          <a:p>
            <a:r>
              <a:rPr lang="de-DE" sz="1200" dirty="0"/>
              <a:t>Quelle: LAG Schulsozialarbeit NRW</a:t>
            </a:r>
          </a:p>
        </p:txBody>
      </p:sp>
    </p:spTree>
    <p:extLst>
      <p:ext uri="{BB962C8B-B14F-4D97-AF65-F5344CB8AC3E}">
        <p14:creationId xmlns:p14="http://schemas.microsoft.com/office/powerpoint/2010/main" val="261825438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a:bodyPr>
          <a:lstStyle/>
          <a:p>
            <a:pPr marL="0" indent="0">
              <a:buNone/>
            </a:pPr>
            <a:r>
              <a:rPr lang="de-DE" sz="2000" b="1" dirty="0"/>
              <a:t>Benötigte Ressourcen:</a:t>
            </a:r>
            <a:r>
              <a:rPr lang="de-DE" sz="2000" dirty="0"/>
              <a:t>	-je einen ganzen Schultag (1. bis einschl. 7. Std.)</a:t>
            </a:r>
          </a:p>
          <a:p>
            <a:pPr marL="0" indent="0">
              <a:buNone/>
            </a:pPr>
            <a:r>
              <a:rPr lang="de-DE" sz="2000" dirty="0"/>
              <a:t>			-ein freier Klassenraum</a:t>
            </a:r>
          </a:p>
          <a:p>
            <a:pPr marL="0" indent="0">
              <a:buNone/>
            </a:pPr>
            <a:r>
              <a:rPr lang="de-DE" sz="2000" dirty="0"/>
              <a:t>			</a:t>
            </a:r>
          </a:p>
        </p:txBody>
      </p:sp>
    </p:spTree>
    <p:extLst>
      <p:ext uri="{BB962C8B-B14F-4D97-AF65-F5344CB8AC3E}">
        <p14:creationId xmlns:p14="http://schemas.microsoft.com/office/powerpoint/2010/main" val="395950838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a:bodyPr>
          <a:lstStyle/>
          <a:p>
            <a:pPr marL="0" indent="0">
              <a:buNone/>
            </a:pPr>
            <a:r>
              <a:rPr lang="de-DE" sz="2000" b="1" dirty="0"/>
              <a:t>Benötigte Ressourcen:</a:t>
            </a:r>
            <a:r>
              <a:rPr lang="de-DE" sz="2000" dirty="0"/>
              <a:t>	-je einen ganzen Schultag (1. bis einschl. 7. Std.)</a:t>
            </a:r>
          </a:p>
          <a:p>
            <a:pPr marL="0" indent="0">
              <a:buNone/>
            </a:pPr>
            <a:r>
              <a:rPr lang="de-DE" sz="2000" dirty="0"/>
              <a:t>			-ein freier Klassenraum</a:t>
            </a:r>
          </a:p>
          <a:p>
            <a:pPr marL="0" lvl="0" indent="0">
              <a:buNone/>
            </a:pPr>
            <a:r>
              <a:rPr lang="de-DE" sz="2000" dirty="0"/>
              <a:t>			</a:t>
            </a:r>
            <a:r>
              <a:rPr lang="de-DE" sz="2000" dirty="0">
                <a:solidFill>
                  <a:prstClr val="black"/>
                </a:solidFill>
              </a:rPr>
              <a:t>-Unterstützung durch Kolleginnen (Parität)</a:t>
            </a:r>
          </a:p>
          <a:p>
            <a:pPr marL="0" lvl="0" indent="0">
              <a:buNone/>
            </a:pPr>
            <a:r>
              <a:rPr lang="de-DE" sz="2000" dirty="0">
                <a:solidFill>
                  <a:prstClr val="black"/>
                </a:solidFill>
              </a:rPr>
              <a:t>			</a:t>
            </a:r>
            <a:endParaRPr lang="de-DE" sz="2000" dirty="0"/>
          </a:p>
        </p:txBody>
      </p:sp>
    </p:spTree>
    <p:extLst>
      <p:ext uri="{BB962C8B-B14F-4D97-AF65-F5344CB8AC3E}">
        <p14:creationId xmlns:p14="http://schemas.microsoft.com/office/powerpoint/2010/main" val="189835459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a:bodyPr>
          <a:lstStyle/>
          <a:p>
            <a:pPr marL="0" indent="0">
              <a:buNone/>
            </a:pPr>
            <a:r>
              <a:rPr lang="de-DE" sz="2000" b="1" dirty="0"/>
              <a:t>Benötigte Ressourcen:</a:t>
            </a:r>
            <a:r>
              <a:rPr lang="de-DE" sz="2000" dirty="0"/>
              <a:t>	-je einen ganzen Schultag (1. bis einschl. 7. Std.)</a:t>
            </a:r>
          </a:p>
          <a:p>
            <a:pPr marL="0" indent="0">
              <a:buNone/>
            </a:pPr>
            <a:r>
              <a:rPr lang="de-DE" sz="2000" dirty="0"/>
              <a:t>			-ein freier Klassenraum</a:t>
            </a:r>
          </a:p>
          <a:p>
            <a:pPr marL="0" lvl="0" indent="0">
              <a:buNone/>
            </a:pPr>
            <a:r>
              <a:rPr lang="de-DE" sz="2000" dirty="0"/>
              <a:t>			</a:t>
            </a:r>
            <a:r>
              <a:rPr lang="de-DE" sz="2000" dirty="0">
                <a:solidFill>
                  <a:prstClr val="black"/>
                </a:solidFill>
              </a:rPr>
              <a:t>-Unterstützung durch Kolleginnen (Parität)</a:t>
            </a:r>
          </a:p>
          <a:p>
            <a:pPr marL="0" lvl="0" indent="0">
              <a:buNone/>
            </a:pPr>
            <a:r>
              <a:rPr lang="de-DE" sz="2000" dirty="0">
                <a:solidFill>
                  <a:prstClr val="black"/>
                </a:solidFill>
              </a:rPr>
              <a:t>			-entsprechendes Equipment (Laptop, </a:t>
            </a:r>
            <a:r>
              <a:rPr lang="de-DE" sz="2000" dirty="0" err="1">
                <a:solidFill>
                  <a:prstClr val="black"/>
                </a:solidFill>
              </a:rPr>
              <a:t>Beamer</a:t>
            </a:r>
            <a:r>
              <a:rPr lang="de-DE" sz="2000" dirty="0">
                <a:solidFill>
                  <a:prstClr val="black"/>
                </a:solidFill>
              </a:rPr>
              <a:t>, etc.)</a:t>
            </a:r>
          </a:p>
          <a:p>
            <a:pPr marL="0" lvl="0" indent="0">
              <a:buNone/>
            </a:pPr>
            <a:r>
              <a:rPr lang="de-DE" sz="2000" dirty="0">
                <a:solidFill>
                  <a:prstClr val="black"/>
                </a:solidFill>
              </a:rPr>
              <a:t>		</a:t>
            </a:r>
            <a:endParaRPr lang="de-DE" sz="2000" dirty="0"/>
          </a:p>
        </p:txBody>
      </p:sp>
    </p:spTree>
    <p:extLst>
      <p:ext uri="{BB962C8B-B14F-4D97-AF65-F5344CB8AC3E}">
        <p14:creationId xmlns:p14="http://schemas.microsoft.com/office/powerpoint/2010/main" val="166600178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a:bodyPr>
          <a:lstStyle/>
          <a:p>
            <a:pPr marL="0" indent="0">
              <a:buNone/>
            </a:pPr>
            <a:r>
              <a:rPr lang="de-DE" sz="2000" b="1" dirty="0"/>
              <a:t>Benötigte Ressourcen:</a:t>
            </a:r>
            <a:r>
              <a:rPr lang="de-DE" sz="2000" dirty="0"/>
              <a:t>	-je einen ganzen Schultag (1. bis einschl. 7. Std.)</a:t>
            </a:r>
          </a:p>
          <a:p>
            <a:pPr marL="0" indent="0">
              <a:buNone/>
            </a:pPr>
            <a:r>
              <a:rPr lang="de-DE" sz="2000" dirty="0"/>
              <a:t>			-ein freier Klassenraum</a:t>
            </a:r>
          </a:p>
          <a:p>
            <a:pPr marL="0" lvl="0" indent="0">
              <a:buNone/>
            </a:pPr>
            <a:r>
              <a:rPr lang="de-DE" sz="2000" dirty="0"/>
              <a:t>			</a:t>
            </a:r>
            <a:r>
              <a:rPr lang="de-DE" sz="2000" dirty="0">
                <a:solidFill>
                  <a:prstClr val="black"/>
                </a:solidFill>
              </a:rPr>
              <a:t>-Unterstützung durch Kolleginnen (Parität)</a:t>
            </a:r>
          </a:p>
          <a:p>
            <a:pPr marL="0" lvl="0" indent="0">
              <a:buNone/>
            </a:pPr>
            <a:r>
              <a:rPr lang="de-DE" sz="2000" dirty="0">
                <a:solidFill>
                  <a:prstClr val="black"/>
                </a:solidFill>
              </a:rPr>
              <a:t>			-entsprechendes Equipment (Laptop, </a:t>
            </a:r>
            <a:r>
              <a:rPr lang="de-DE" sz="2000" dirty="0" err="1">
                <a:solidFill>
                  <a:prstClr val="black"/>
                </a:solidFill>
              </a:rPr>
              <a:t>Beamer</a:t>
            </a:r>
            <a:r>
              <a:rPr lang="de-DE" sz="2000" dirty="0">
                <a:solidFill>
                  <a:prstClr val="black"/>
                </a:solidFill>
              </a:rPr>
              <a:t>, etc.)</a:t>
            </a:r>
          </a:p>
          <a:p>
            <a:pPr marL="0" lvl="0" indent="0">
              <a:buNone/>
            </a:pPr>
            <a:r>
              <a:rPr lang="de-DE" sz="2000" dirty="0">
                <a:solidFill>
                  <a:prstClr val="black"/>
                </a:solidFill>
              </a:rPr>
              <a:t>			-Moderatorenkoffer u. Übungsmaterial</a:t>
            </a:r>
          </a:p>
          <a:p>
            <a:pPr marL="0" lvl="0" indent="0">
              <a:buNone/>
            </a:pPr>
            <a:endParaRPr lang="de-DE" sz="2000" dirty="0"/>
          </a:p>
        </p:txBody>
      </p:sp>
    </p:spTree>
    <p:extLst>
      <p:ext uri="{BB962C8B-B14F-4D97-AF65-F5344CB8AC3E}">
        <p14:creationId xmlns:p14="http://schemas.microsoft.com/office/powerpoint/2010/main" val="406668661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a:bodyPr>
          <a:lstStyle/>
          <a:p>
            <a:pPr marL="0" indent="0">
              <a:buNone/>
            </a:pPr>
            <a:r>
              <a:rPr lang="de-DE" sz="2000" b="1" dirty="0"/>
              <a:t>Allgemeine Definition von Mobbing</a:t>
            </a:r>
          </a:p>
          <a:p>
            <a:pPr marL="0" indent="0">
              <a:buNone/>
            </a:pPr>
            <a:r>
              <a:rPr lang="de-DE" sz="2000" dirty="0"/>
              <a:t>Mobbing kommt vom englischen "</a:t>
            </a:r>
            <a:r>
              <a:rPr lang="de-DE" sz="2000" dirty="0" err="1"/>
              <a:t>mob</a:t>
            </a:r>
            <a:r>
              <a:rPr lang="de-DE" sz="2000" dirty="0"/>
              <a:t>" für Meute, randalierender Haufen; "</a:t>
            </a:r>
            <a:r>
              <a:rPr lang="de-DE" sz="2000" dirty="0" err="1"/>
              <a:t>to</a:t>
            </a:r>
            <a:r>
              <a:rPr lang="de-DE" sz="2000" dirty="0"/>
              <a:t> </a:t>
            </a:r>
            <a:r>
              <a:rPr lang="de-DE" sz="2000" dirty="0" err="1"/>
              <a:t>mob</a:t>
            </a:r>
            <a:r>
              <a:rPr lang="de-DE" sz="2000" dirty="0"/>
              <a:t>" heißt pöbeln. Doch nicht jeder Krach, jede Streiterei, Schikane oder Ungerechtigkeit ist Mobbing.</a:t>
            </a:r>
          </a:p>
          <a:p>
            <a:pPr marL="0" indent="0">
              <a:buNone/>
            </a:pPr>
            <a:endParaRPr lang="de-DE" sz="2000" dirty="0"/>
          </a:p>
        </p:txBody>
      </p:sp>
    </p:spTree>
    <p:extLst>
      <p:ext uri="{BB962C8B-B14F-4D97-AF65-F5344CB8AC3E}">
        <p14:creationId xmlns:p14="http://schemas.microsoft.com/office/powerpoint/2010/main" val="294592974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a:bodyPr>
          <a:lstStyle/>
          <a:p>
            <a:pPr marL="0" indent="0">
              <a:buNone/>
            </a:pPr>
            <a:r>
              <a:rPr lang="de-DE" sz="2000" b="1" dirty="0"/>
              <a:t>Allgemeine Definition von Mobbing</a:t>
            </a:r>
          </a:p>
          <a:p>
            <a:pPr marL="0" indent="0">
              <a:buNone/>
            </a:pPr>
            <a:r>
              <a:rPr lang="de-DE" sz="2000" dirty="0"/>
              <a:t>Mobbing kommt vom englischen "</a:t>
            </a:r>
            <a:r>
              <a:rPr lang="de-DE" sz="2000" dirty="0" err="1"/>
              <a:t>mob</a:t>
            </a:r>
            <a:r>
              <a:rPr lang="de-DE" sz="2000" dirty="0"/>
              <a:t>" für Meute, randalierender Haufen; "</a:t>
            </a:r>
            <a:r>
              <a:rPr lang="de-DE" sz="2000" dirty="0" err="1"/>
              <a:t>to</a:t>
            </a:r>
            <a:r>
              <a:rPr lang="de-DE" sz="2000" dirty="0"/>
              <a:t> </a:t>
            </a:r>
            <a:r>
              <a:rPr lang="de-DE" sz="2000" dirty="0" err="1"/>
              <a:t>mob</a:t>
            </a:r>
            <a:r>
              <a:rPr lang="de-DE" sz="2000" dirty="0"/>
              <a:t>" heißt pöbeln. Doch nicht jeder Krach, jede Streiterei, Schikane oder Ungerechtigkeit ist Mobbing. Es gilt:</a:t>
            </a:r>
          </a:p>
          <a:p>
            <a:pPr lvl="0">
              <a:lnSpc>
                <a:spcPct val="115000"/>
              </a:lnSpc>
              <a:spcAft>
                <a:spcPts val="1000"/>
              </a:spcAft>
              <a:buSzPts val="1000"/>
              <a:buFont typeface="Symbol"/>
              <a:buChar char=""/>
              <a:tabLst>
                <a:tab pos="457200" algn="l"/>
              </a:tabLst>
            </a:pPr>
            <a:r>
              <a:rPr lang="de-DE" sz="2000" dirty="0">
                <a:ea typeface="Times New Roman"/>
                <a:cs typeface="Times New Roman"/>
              </a:rPr>
              <a:t>als direktes Mobbing: Hänseln, Drohen, Abwerten, Beschimpfen, Herabsetzen, Bloßstellen, Schikanieren</a:t>
            </a:r>
            <a:endParaRPr lang="de-DE" sz="1800" dirty="0">
              <a:ea typeface="Calibri"/>
              <a:cs typeface="Times New Roman"/>
            </a:endParaRPr>
          </a:p>
          <a:p>
            <a:pPr marL="0" indent="0">
              <a:buNone/>
            </a:pPr>
            <a:endParaRPr lang="de-DE" sz="2000" dirty="0"/>
          </a:p>
        </p:txBody>
      </p:sp>
    </p:spTree>
    <p:extLst>
      <p:ext uri="{BB962C8B-B14F-4D97-AF65-F5344CB8AC3E}">
        <p14:creationId xmlns:p14="http://schemas.microsoft.com/office/powerpoint/2010/main" val="406213542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a:bodyPr>
          <a:lstStyle/>
          <a:p>
            <a:pPr marL="0" indent="0">
              <a:buNone/>
            </a:pPr>
            <a:r>
              <a:rPr lang="de-DE" sz="2000" b="1" dirty="0"/>
              <a:t>Allgemeine Definition von Mobbing</a:t>
            </a:r>
          </a:p>
          <a:p>
            <a:pPr marL="0" indent="0">
              <a:buNone/>
            </a:pPr>
            <a:r>
              <a:rPr lang="de-DE" sz="2000" dirty="0"/>
              <a:t>Mobbing kommt vom englischen "</a:t>
            </a:r>
            <a:r>
              <a:rPr lang="de-DE" sz="2000" dirty="0" err="1"/>
              <a:t>mob</a:t>
            </a:r>
            <a:r>
              <a:rPr lang="de-DE" sz="2000" dirty="0"/>
              <a:t>" für Meute, randalierender Haufen; "</a:t>
            </a:r>
            <a:r>
              <a:rPr lang="de-DE" sz="2000" dirty="0" err="1"/>
              <a:t>to</a:t>
            </a:r>
            <a:r>
              <a:rPr lang="de-DE" sz="2000" dirty="0"/>
              <a:t> </a:t>
            </a:r>
            <a:r>
              <a:rPr lang="de-DE" sz="2000" dirty="0" err="1"/>
              <a:t>mob</a:t>
            </a:r>
            <a:r>
              <a:rPr lang="de-DE" sz="2000" dirty="0"/>
              <a:t>" heißt pöbeln. Doch nicht jeder Krach, jede Streiterei, Schikane oder Ungerechtigkeit ist Mobbing.</a:t>
            </a:r>
          </a:p>
          <a:p>
            <a:pPr lvl="0">
              <a:lnSpc>
                <a:spcPct val="115000"/>
              </a:lnSpc>
              <a:spcAft>
                <a:spcPts val="1000"/>
              </a:spcAft>
              <a:buSzPts val="1000"/>
              <a:buFont typeface="Symbol"/>
              <a:buChar char=""/>
              <a:tabLst>
                <a:tab pos="457200" algn="l"/>
              </a:tabLst>
            </a:pPr>
            <a:r>
              <a:rPr lang="de-DE" sz="2000" dirty="0">
                <a:ea typeface="Times New Roman"/>
                <a:cs typeface="Times New Roman"/>
              </a:rPr>
              <a:t>als direktes Mobbing: Hänseln, Drohen, Abwerten, Beschimpfen, Herabsetzen, Bloßstellen, Schikanieren</a:t>
            </a:r>
            <a:endParaRPr lang="de-DE" sz="1800" dirty="0">
              <a:ea typeface="Calibri"/>
              <a:cs typeface="Times New Roman"/>
            </a:endParaRPr>
          </a:p>
          <a:p>
            <a:pPr lvl="0">
              <a:lnSpc>
                <a:spcPct val="115000"/>
              </a:lnSpc>
              <a:spcAft>
                <a:spcPts val="1000"/>
              </a:spcAft>
              <a:buSzPts val="1000"/>
              <a:buFont typeface="Symbol"/>
              <a:buChar char=""/>
              <a:tabLst>
                <a:tab pos="457200" algn="l"/>
              </a:tabLst>
            </a:pPr>
            <a:r>
              <a:rPr lang="de-DE" sz="2000" dirty="0">
                <a:ea typeface="Times New Roman"/>
                <a:cs typeface="Times New Roman"/>
              </a:rPr>
              <a:t>als indirektes Mobbing: Ausgrenzen, Ruf schädigen, "Kaltstellen" durch das Vorenthalten von Informationen und Beschädigen von Eigentum der gemobbten Person </a:t>
            </a:r>
            <a:r>
              <a:rPr lang="de-DE" sz="2000" dirty="0" err="1">
                <a:ea typeface="Times New Roman"/>
                <a:cs typeface="Times New Roman"/>
              </a:rPr>
              <a:t>u.ä.</a:t>
            </a:r>
            <a:endParaRPr lang="de-DE" sz="1800" dirty="0">
              <a:ea typeface="Calibri"/>
              <a:cs typeface="Times New Roman"/>
            </a:endParaRPr>
          </a:p>
          <a:p>
            <a:pPr marL="0" indent="0">
              <a:buNone/>
            </a:pPr>
            <a:endParaRPr lang="de-DE" sz="2000" dirty="0"/>
          </a:p>
        </p:txBody>
      </p:sp>
    </p:spTree>
    <p:extLst>
      <p:ext uri="{BB962C8B-B14F-4D97-AF65-F5344CB8AC3E}">
        <p14:creationId xmlns:p14="http://schemas.microsoft.com/office/powerpoint/2010/main" val="379201423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lnSpcReduction="10000"/>
          </a:bodyPr>
          <a:lstStyle/>
          <a:p>
            <a:pPr marL="0" indent="0">
              <a:buNone/>
            </a:pPr>
            <a:r>
              <a:rPr lang="de-DE" sz="2000" b="1" dirty="0"/>
              <a:t>Allgemeine Definition von Mobbing</a:t>
            </a:r>
          </a:p>
          <a:p>
            <a:pPr marL="0" indent="0">
              <a:buNone/>
            </a:pPr>
            <a:r>
              <a:rPr lang="de-DE" sz="2000" dirty="0"/>
              <a:t>Mobbing kommt vom englischen </a:t>
            </a:r>
            <a:r>
              <a:rPr lang="de-DE" sz="2000" b="1" dirty="0"/>
              <a:t>"</a:t>
            </a:r>
            <a:r>
              <a:rPr lang="de-DE" sz="2000" b="1" dirty="0" err="1"/>
              <a:t>mob</a:t>
            </a:r>
            <a:r>
              <a:rPr lang="de-DE" sz="2000" b="1" dirty="0"/>
              <a:t>" </a:t>
            </a:r>
            <a:r>
              <a:rPr lang="de-DE" sz="2000" dirty="0"/>
              <a:t>für Meute, randalierender Haufen; </a:t>
            </a:r>
            <a:r>
              <a:rPr lang="de-DE" sz="2000" b="1" dirty="0"/>
              <a:t>"</a:t>
            </a:r>
            <a:r>
              <a:rPr lang="de-DE" sz="2000" b="1" dirty="0" err="1"/>
              <a:t>to</a:t>
            </a:r>
            <a:r>
              <a:rPr lang="de-DE" sz="2000" b="1" dirty="0"/>
              <a:t> </a:t>
            </a:r>
            <a:r>
              <a:rPr lang="de-DE" sz="2000" b="1" dirty="0" err="1"/>
              <a:t>mob</a:t>
            </a:r>
            <a:r>
              <a:rPr lang="de-DE" sz="2000" b="1" dirty="0"/>
              <a:t>" </a:t>
            </a:r>
            <a:r>
              <a:rPr lang="de-DE" sz="2000" dirty="0"/>
              <a:t>heißt pöbeln. Doch nicht jeder Krach, jede Streiterei, Schikane oder Ungerechtigkeit ist Mobbing.</a:t>
            </a:r>
          </a:p>
          <a:p>
            <a:pPr lvl="0">
              <a:lnSpc>
                <a:spcPct val="115000"/>
              </a:lnSpc>
              <a:spcAft>
                <a:spcPts val="1000"/>
              </a:spcAft>
              <a:buSzPts val="1000"/>
              <a:buFont typeface="Symbol"/>
              <a:buChar char=""/>
              <a:tabLst>
                <a:tab pos="457200" algn="l"/>
              </a:tabLst>
            </a:pPr>
            <a:r>
              <a:rPr lang="de-DE" sz="2000" dirty="0">
                <a:ea typeface="Times New Roman"/>
                <a:cs typeface="Times New Roman"/>
              </a:rPr>
              <a:t>als direktes Mobbing: Hänseln, Drohen, Abwerten, Beschimpfen, Herabsetzen, Bloßstellen, Schikanieren</a:t>
            </a:r>
            <a:endParaRPr lang="de-DE" sz="1800" dirty="0">
              <a:ea typeface="Calibri"/>
              <a:cs typeface="Times New Roman"/>
            </a:endParaRPr>
          </a:p>
          <a:p>
            <a:pPr lvl="0">
              <a:lnSpc>
                <a:spcPct val="115000"/>
              </a:lnSpc>
              <a:spcAft>
                <a:spcPts val="1000"/>
              </a:spcAft>
              <a:buSzPts val="1000"/>
              <a:buFont typeface="Symbol"/>
              <a:buChar char=""/>
              <a:tabLst>
                <a:tab pos="457200" algn="l"/>
              </a:tabLst>
            </a:pPr>
            <a:r>
              <a:rPr lang="de-DE" sz="2000" dirty="0">
                <a:ea typeface="Times New Roman"/>
                <a:cs typeface="Times New Roman"/>
              </a:rPr>
              <a:t>als indirektes Mobbing: Ausgrenzen, Ruf schädigen, "Kaltstellen" durch das Vorenthalten von Informationen und Beschädigen von Eigentum der gemobbten Person </a:t>
            </a:r>
            <a:r>
              <a:rPr lang="de-DE" sz="2000" dirty="0" err="1">
                <a:ea typeface="Times New Roman"/>
                <a:cs typeface="Times New Roman"/>
              </a:rPr>
              <a:t>u.ä.</a:t>
            </a:r>
            <a:endParaRPr lang="de-DE" sz="2000" dirty="0">
              <a:ea typeface="Times New Roman"/>
              <a:cs typeface="Times New Roman"/>
            </a:endParaRPr>
          </a:p>
          <a:p>
            <a:pPr lvl="0">
              <a:lnSpc>
                <a:spcPct val="115000"/>
              </a:lnSpc>
              <a:spcAft>
                <a:spcPts val="1000"/>
              </a:spcAft>
            </a:pPr>
            <a:r>
              <a:rPr lang="de-DE" sz="2000" dirty="0">
                <a:solidFill>
                  <a:prstClr val="black"/>
                </a:solidFill>
                <a:ea typeface="Times New Roman"/>
                <a:cs typeface="Times New Roman"/>
              </a:rPr>
              <a:t>Davon unterschieden wird das </a:t>
            </a:r>
            <a:r>
              <a:rPr lang="de-DE" sz="2000" b="1" dirty="0" err="1">
                <a:solidFill>
                  <a:prstClr val="black"/>
                </a:solidFill>
                <a:ea typeface="Times New Roman"/>
                <a:cs typeface="Times New Roman"/>
              </a:rPr>
              <a:t>Bullying</a:t>
            </a:r>
            <a:r>
              <a:rPr lang="de-DE" sz="2000" dirty="0">
                <a:solidFill>
                  <a:prstClr val="black"/>
                </a:solidFill>
                <a:ea typeface="Times New Roman"/>
                <a:cs typeface="Times New Roman"/>
              </a:rPr>
              <a:t>, die unter Jugendlichen praktizierte physische Gewalt, mit der bestimmte Opfer durch ihnen körperlich überlegene Mitschüler gequält werden.</a:t>
            </a:r>
            <a:endParaRPr lang="de-DE" sz="1800" dirty="0">
              <a:solidFill>
                <a:prstClr val="black"/>
              </a:solidFill>
              <a:ea typeface="Calibri"/>
              <a:cs typeface="Times New Roman"/>
            </a:endParaRPr>
          </a:p>
          <a:p>
            <a:pPr lvl="0">
              <a:lnSpc>
                <a:spcPct val="115000"/>
              </a:lnSpc>
              <a:spcAft>
                <a:spcPts val="1000"/>
              </a:spcAft>
              <a:buSzPts val="1000"/>
              <a:buFont typeface="Symbol"/>
              <a:buChar char=""/>
              <a:tabLst>
                <a:tab pos="457200" algn="l"/>
              </a:tabLst>
            </a:pPr>
            <a:endParaRPr lang="de-DE" sz="1800" dirty="0">
              <a:ea typeface="Calibri"/>
              <a:cs typeface="Times New Roman"/>
            </a:endParaRPr>
          </a:p>
          <a:p>
            <a:pPr marL="0" indent="0">
              <a:buNone/>
            </a:pPr>
            <a:endParaRPr lang="de-DE" sz="2000" dirty="0"/>
          </a:p>
        </p:txBody>
      </p:sp>
    </p:spTree>
    <p:extLst>
      <p:ext uri="{BB962C8B-B14F-4D97-AF65-F5344CB8AC3E}">
        <p14:creationId xmlns:p14="http://schemas.microsoft.com/office/powerpoint/2010/main" val="288513953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a:bodyPr>
          <a:lstStyle/>
          <a:p>
            <a:pPr marL="0" indent="0">
              <a:buNone/>
            </a:pPr>
            <a:r>
              <a:rPr lang="de-DE" sz="2000" b="1" dirty="0"/>
              <a:t>Definition von Cyber-Mobbing:</a:t>
            </a:r>
          </a:p>
          <a:p>
            <a:pPr marL="0" indent="0">
              <a:buNone/>
            </a:pPr>
            <a:r>
              <a:rPr lang="de-DE" sz="2000" dirty="0"/>
              <a:t>Unter Cyber-Mobbing (Synonym zu Cyber-</a:t>
            </a:r>
            <a:r>
              <a:rPr lang="de-DE" sz="2000" dirty="0" err="1"/>
              <a:t>Bullying</a:t>
            </a:r>
            <a:r>
              <a:rPr lang="de-DE" sz="2000" dirty="0"/>
              <a:t>) versteht man das absichtliche Beleidigen, Bedrohen, Bloßstellen oder Belästigen anderer mithilfe von Internet- und Mobiltelefondiensten über einen längeren Zeitraum hinweg. Der Täter – auch „Bully“ genannt – sucht sich ein Opfer, das sich nicht oder nur schwer gegen die Übergriffe zur Wehr setzen kann. Zwischen Täter und Opfer besteht somit ein Machtungleichgewicht, welches der Täter ausnutzt, während das Opfer sozial isoliert wird. </a:t>
            </a:r>
          </a:p>
          <a:p>
            <a:pPr marL="0" indent="0">
              <a:buNone/>
            </a:pPr>
            <a:r>
              <a:rPr lang="de-DE" sz="2000" dirty="0"/>
              <a:t>Cyber-Mobbing endet nicht nach der Schule oder der Arbeit. Weil Cyber-</a:t>
            </a:r>
            <a:r>
              <a:rPr lang="de-DE" sz="2000" dirty="0" err="1"/>
              <a:t>Bullies</a:t>
            </a:r>
            <a:r>
              <a:rPr lang="de-DE" sz="2000" dirty="0"/>
              <a:t> rund um die Uhr über das (mobile) Internet angreifen können, wird man sogar zu Hause von ihnen verfolgt. Die eigenen vier Wände bieten also keinen Rückzugsraum vor Mobbing-Attacken.</a:t>
            </a:r>
            <a:endParaRPr lang="de-DE" sz="2000" b="1" dirty="0"/>
          </a:p>
          <a:p>
            <a:pPr lvl="0">
              <a:lnSpc>
                <a:spcPct val="115000"/>
              </a:lnSpc>
              <a:spcAft>
                <a:spcPts val="1000"/>
              </a:spcAft>
              <a:buSzPts val="1000"/>
              <a:buFont typeface="Symbol"/>
              <a:buChar char=""/>
              <a:tabLst>
                <a:tab pos="457200" algn="l"/>
              </a:tabLst>
            </a:pPr>
            <a:endParaRPr lang="de-DE" sz="1800" dirty="0">
              <a:ea typeface="Calibri"/>
              <a:cs typeface="Times New Roman"/>
            </a:endParaRPr>
          </a:p>
          <a:p>
            <a:pPr marL="0" indent="0">
              <a:buNone/>
            </a:pPr>
            <a:endParaRPr lang="de-DE" sz="2000" dirty="0"/>
          </a:p>
        </p:txBody>
      </p:sp>
    </p:spTree>
    <p:extLst>
      <p:ext uri="{BB962C8B-B14F-4D97-AF65-F5344CB8AC3E}">
        <p14:creationId xmlns:p14="http://schemas.microsoft.com/office/powerpoint/2010/main" val="136510169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a:bodyPr>
          <a:lstStyle/>
          <a:p>
            <a:pPr marL="0" lvl="0" indent="0">
              <a:lnSpc>
                <a:spcPct val="115000"/>
              </a:lnSpc>
              <a:spcAft>
                <a:spcPts val="1000"/>
              </a:spcAft>
              <a:buSzPts val="1000"/>
              <a:buNone/>
              <a:tabLst>
                <a:tab pos="457200" algn="l"/>
              </a:tabLst>
            </a:pPr>
            <a:r>
              <a:rPr lang="de-DE" sz="1800" b="1" dirty="0">
                <a:ea typeface="Calibri"/>
                <a:cs typeface="Times New Roman"/>
              </a:rPr>
              <a:t>Eckdaten zu „Mobbing“:</a:t>
            </a:r>
          </a:p>
          <a:p>
            <a:pPr>
              <a:lnSpc>
                <a:spcPct val="115000"/>
              </a:lnSpc>
              <a:spcAft>
                <a:spcPts val="1000"/>
              </a:spcAft>
              <a:buSzPts val="1000"/>
              <a:tabLst>
                <a:tab pos="457200" algn="l"/>
              </a:tabLst>
            </a:pPr>
            <a:endParaRPr lang="de-DE" sz="1800" dirty="0">
              <a:ea typeface="Calibri"/>
              <a:cs typeface="Times New Roman"/>
            </a:endParaRPr>
          </a:p>
          <a:p>
            <a:pPr lvl="0">
              <a:lnSpc>
                <a:spcPct val="115000"/>
              </a:lnSpc>
              <a:spcAft>
                <a:spcPts val="1000"/>
              </a:spcAft>
              <a:buSzPts val="1000"/>
              <a:buFontTx/>
              <a:buChar char="-"/>
              <a:tabLst>
                <a:tab pos="457200" algn="l"/>
              </a:tabLst>
            </a:pPr>
            <a:endParaRPr lang="de-DE" sz="1800" dirty="0">
              <a:ea typeface="Calibri"/>
              <a:cs typeface="Times New Roman"/>
            </a:endParaRPr>
          </a:p>
          <a:p>
            <a:pPr marL="0" indent="0">
              <a:buNone/>
            </a:pPr>
            <a:endParaRPr lang="de-DE" sz="2000" dirty="0"/>
          </a:p>
        </p:txBody>
      </p:sp>
    </p:spTree>
    <p:extLst>
      <p:ext uri="{BB962C8B-B14F-4D97-AF65-F5344CB8AC3E}">
        <p14:creationId xmlns:p14="http://schemas.microsoft.com/office/powerpoint/2010/main" val="134957422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b="1" dirty="0">
                <a:solidFill>
                  <a:prstClr val="black"/>
                </a:solidFill>
              </a:rPr>
              <a:t>Die Schulsozialarbeit ist Ansprechpartnerin  für:</a:t>
            </a:r>
            <a:endParaRPr lang="de-DE" dirty="0"/>
          </a:p>
        </p:txBody>
      </p:sp>
      <p:sp>
        <p:nvSpPr>
          <p:cNvPr id="3" name="Inhaltsplatzhalter 2"/>
          <p:cNvSpPr>
            <a:spLocks noGrp="1"/>
          </p:cNvSpPr>
          <p:nvPr>
            <p:ph idx="1"/>
          </p:nvPr>
        </p:nvSpPr>
        <p:spPr/>
        <p:txBody>
          <a:bodyPr/>
          <a:lstStyle/>
          <a:p>
            <a:pPr marL="0" indent="0">
              <a:buNone/>
            </a:pPr>
            <a:endParaRPr lang="de-DE" dirty="0"/>
          </a:p>
        </p:txBody>
      </p:sp>
    </p:spTree>
    <p:extLst>
      <p:ext uri="{BB962C8B-B14F-4D97-AF65-F5344CB8AC3E}">
        <p14:creationId xmlns:p14="http://schemas.microsoft.com/office/powerpoint/2010/main" val="232224428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a:bodyPr>
          <a:lstStyle/>
          <a:p>
            <a:pPr marL="0" lvl="0" indent="0">
              <a:lnSpc>
                <a:spcPct val="115000"/>
              </a:lnSpc>
              <a:spcAft>
                <a:spcPts val="1000"/>
              </a:spcAft>
              <a:buSzPts val="1000"/>
              <a:buNone/>
              <a:tabLst>
                <a:tab pos="457200" algn="l"/>
              </a:tabLst>
            </a:pPr>
            <a:r>
              <a:rPr lang="de-DE" sz="1800" b="1" dirty="0">
                <a:ea typeface="Calibri"/>
                <a:cs typeface="Times New Roman"/>
              </a:rPr>
              <a:t>Eckdaten zu „Mobbing“:</a:t>
            </a:r>
          </a:p>
          <a:p>
            <a:pPr lvl="0">
              <a:lnSpc>
                <a:spcPct val="115000"/>
              </a:lnSpc>
              <a:spcAft>
                <a:spcPts val="1000"/>
              </a:spcAft>
              <a:buSzPts val="1000"/>
              <a:tabLst>
                <a:tab pos="457200" algn="l"/>
              </a:tabLst>
            </a:pPr>
            <a:r>
              <a:rPr lang="de-DE" sz="1800" dirty="0">
                <a:solidFill>
                  <a:prstClr val="black"/>
                </a:solidFill>
                <a:ea typeface="Calibri"/>
                <a:cs typeface="Times New Roman"/>
              </a:rPr>
              <a:t>Mobbing kommt in sämtlichen Schulformen und Altersklassen vor. Sowohl in der Stadt als auch auf dem Land</a:t>
            </a:r>
          </a:p>
          <a:p>
            <a:pPr>
              <a:lnSpc>
                <a:spcPct val="115000"/>
              </a:lnSpc>
              <a:spcAft>
                <a:spcPts val="1000"/>
              </a:spcAft>
              <a:buSzPts val="1000"/>
              <a:tabLst>
                <a:tab pos="457200" algn="l"/>
              </a:tabLst>
            </a:pPr>
            <a:endParaRPr lang="de-DE" sz="1800" dirty="0">
              <a:ea typeface="Calibri"/>
              <a:cs typeface="Times New Roman"/>
            </a:endParaRPr>
          </a:p>
          <a:p>
            <a:pPr lvl="0">
              <a:lnSpc>
                <a:spcPct val="115000"/>
              </a:lnSpc>
              <a:spcAft>
                <a:spcPts val="1000"/>
              </a:spcAft>
              <a:buSzPts val="1000"/>
              <a:buFontTx/>
              <a:buChar char="-"/>
              <a:tabLst>
                <a:tab pos="457200" algn="l"/>
              </a:tabLst>
            </a:pPr>
            <a:endParaRPr lang="de-DE" sz="1800" dirty="0">
              <a:ea typeface="Calibri"/>
              <a:cs typeface="Times New Roman"/>
            </a:endParaRPr>
          </a:p>
          <a:p>
            <a:pPr marL="0" indent="0">
              <a:buNone/>
            </a:pPr>
            <a:endParaRPr lang="de-DE" sz="2000" dirty="0"/>
          </a:p>
        </p:txBody>
      </p:sp>
    </p:spTree>
    <p:extLst>
      <p:ext uri="{BB962C8B-B14F-4D97-AF65-F5344CB8AC3E}">
        <p14:creationId xmlns:p14="http://schemas.microsoft.com/office/powerpoint/2010/main" val="359693696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a:bodyPr>
          <a:lstStyle/>
          <a:p>
            <a:pPr marL="0" lvl="0" indent="0">
              <a:lnSpc>
                <a:spcPct val="115000"/>
              </a:lnSpc>
              <a:spcAft>
                <a:spcPts val="1000"/>
              </a:spcAft>
              <a:buSzPts val="1000"/>
              <a:buNone/>
              <a:tabLst>
                <a:tab pos="457200" algn="l"/>
              </a:tabLst>
            </a:pPr>
            <a:r>
              <a:rPr lang="de-DE" sz="1800" b="1" dirty="0">
                <a:ea typeface="Calibri"/>
                <a:cs typeface="Times New Roman"/>
              </a:rPr>
              <a:t>Eckdaten zu „Mobbing“:</a:t>
            </a:r>
          </a:p>
          <a:p>
            <a:pPr lvl="0">
              <a:lnSpc>
                <a:spcPct val="115000"/>
              </a:lnSpc>
              <a:spcAft>
                <a:spcPts val="1000"/>
              </a:spcAft>
              <a:buSzPts val="1000"/>
              <a:tabLst>
                <a:tab pos="457200" algn="l"/>
              </a:tabLst>
            </a:pPr>
            <a:r>
              <a:rPr lang="de-DE" sz="1800" dirty="0">
                <a:solidFill>
                  <a:prstClr val="black"/>
                </a:solidFill>
                <a:ea typeface="Calibri"/>
                <a:cs typeface="Times New Roman"/>
              </a:rPr>
              <a:t>Mobbing kommt in sämtlichen Schulformen vor. Sowohl in der Stadt als auch auf dem Land</a:t>
            </a:r>
          </a:p>
          <a:p>
            <a:pPr lvl="0">
              <a:lnSpc>
                <a:spcPct val="115000"/>
              </a:lnSpc>
              <a:spcAft>
                <a:spcPts val="1000"/>
              </a:spcAft>
              <a:buSzPts val="1000"/>
              <a:tabLst>
                <a:tab pos="457200" algn="l"/>
              </a:tabLst>
            </a:pPr>
            <a:r>
              <a:rPr lang="de-DE" sz="1800" dirty="0">
                <a:solidFill>
                  <a:prstClr val="black"/>
                </a:solidFill>
                <a:ea typeface="Calibri"/>
                <a:cs typeface="Times New Roman"/>
              </a:rPr>
              <a:t>ca. jeder 7. Schüler bzw. Schülerin sind irgendwann Mobbing-Opfer</a:t>
            </a:r>
          </a:p>
          <a:p>
            <a:pPr>
              <a:lnSpc>
                <a:spcPct val="115000"/>
              </a:lnSpc>
              <a:spcAft>
                <a:spcPts val="1000"/>
              </a:spcAft>
              <a:buSzPts val="1000"/>
              <a:tabLst>
                <a:tab pos="457200" algn="l"/>
              </a:tabLst>
            </a:pPr>
            <a:endParaRPr lang="de-DE" sz="1800" dirty="0">
              <a:ea typeface="Calibri"/>
              <a:cs typeface="Times New Roman"/>
            </a:endParaRPr>
          </a:p>
          <a:p>
            <a:pPr lvl="0">
              <a:lnSpc>
                <a:spcPct val="115000"/>
              </a:lnSpc>
              <a:spcAft>
                <a:spcPts val="1000"/>
              </a:spcAft>
              <a:buSzPts val="1000"/>
              <a:buFontTx/>
              <a:buChar char="-"/>
              <a:tabLst>
                <a:tab pos="457200" algn="l"/>
              </a:tabLst>
            </a:pPr>
            <a:endParaRPr lang="de-DE" sz="1800" dirty="0">
              <a:ea typeface="Calibri"/>
              <a:cs typeface="Times New Roman"/>
            </a:endParaRPr>
          </a:p>
          <a:p>
            <a:pPr marL="0" indent="0">
              <a:buNone/>
            </a:pPr>
            <a:endParaRPr lang="de-DE" sz="2000" dirty="0"/>
          </a:p>
        </p:txBody>
      </p:sp>
    </p:spTree>
    <p:extLst>
      <p:ext uri="{BB962C8B-B14F-4D97-AF65-F5344CB8AC3E}">
        <p14:creationId xmlns:p14="http://schemas.microsoft.com/office/powerpoint/2010/main" val="304012379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a:bodyPr>
          <a:lstStyle/>
          <a:p>
            <a:pPr marL="0" lvl="0" indent="0">
              <a:lnSpc>
                <a:spcPct val="115000"/>
              </a:lnSpc>
              <a:spcAft>
                <a:spcPts val="1000"/>
              </a:spcAft>
              <a:buSzPts val="1000"/>
              <a:buNone/>
              <a:tabLst>
                <a:tab pos="457200" algn="l"/>
              </a:tabLst>
            </a:pPr>
            <a:r>
              <a:rPr lang="de-DE" sz="1800" b="1" dirty="0">
                <a:ea typeface="Calibri"/>
                <a:cs typeface="Times New Roman"/>
              </a:rPr>
              <a:t>Eckdaten zu „Mobbing“:</a:t>
            </a:r>
          </a:p>
          <a:p>
            <a:pPr lvl="0">
              <a:lnSpc>
                <a:spcPct val="115000"/>
              </a:lnSpc>
              <a:spcAft>
                <a:spcPts val="1000"/>
              </a:spcAft>
              <a:buSzPts val="1000"/>
              <a:tabLst>
                <a:tab pos="457200" algn="l"/>
              </a:tabLst>
            </a:pPr>
            <a:r>
              <a:rPr lang="de-DE" sz="1800" dirty="0">
                <a:solidFill>
                  <a:prstClr val="black"/>
                </a:solidFill>
                <a:ea typeface="Calibri"/>
                <a:cs typeface="Times New Roman"/>
              </a:rPr>
              <a:t>Mobbing kommt in sämtlichen Schulformen vor. Sowohl in der Stadt als auch auf dem Land</a:t>
            </a:r>
          </a:p>
          <a:p>
            <a:pPr lvl="0">
              <a:lnSpc>
                <a:spcPct val="115000"/>
              </a:lnSpc>
              <a:spcAft>
                <a:spcPts val="1000"/>
              </a:spcAft>
              <a:buSzPts val="1000"/>
              <a:tabLst>
                <a:tab pos="457200" algn="l"/>
              </a:tabLst>
            </a:pPr>
            <a:r>
              <a:rPr lang="de-DE" sz="1800" dirty="0">
                <a:solidFill>
                  <a:prstClr val="black"/>
                </a:solidFill>
                <a:ea typeface="Calibri"/>
                <a:cs typeface="Times New Roman"/>
              </a:rPr>
              <a:t>ca. jeder 7. Schüler bzw. Schülerin sind irgendwann Mobbing-Opfer</a:t>
            </a:r>
          </a:p>
          <a:p>
            <a:pPr lvl="0">
              <a:lnSpc>
                <a:spcPct val="115000"/>
              </a:lnSpc>
              <a:spcAft>
                <a:spcPts val="1000"/>
              </a:spcAft>
              <a:buSzPts val="1000"/>
              <a:tabLst>
                <a:tab pos="457200" algn="l"/>
              </a:tabLst>
            </a:pPr>
            <a:r>
              <a:rPr lang="de-DE" sz="1800" dirty="0">
                <a:solidFill>
                  <a:prstClr val="black"/>
                </a:solidFill>
                <a:ea typeface="Calibri"/>
                <a:cs typeface="Times New Roman"/>
              </a:rPr>
              <a:t>beide Geschlechter sind fast gleichermaßen betroffen</a:t>
            </a:r>
          </a:p>
          <a:p>
            <a:pPr lvl="0">
              <a:lnSpc>
                <a:spcPct val="115000"/>
              </a:lnSpc>
              <a:spcAft>
                <a:spcPts val="1000"/>
              </a:spcAft>
              <a:buSzPts val="1000"/>
              <a:buFontTx/>
              <a:buChar char="-"/>
              <a:tabLst>
                <a:tab pos="457200" algn="l"/>
              </a:tabLst>
            </a:pPr>
            <a:endParaRPr lang="de-DE" sz="1800" dirty="0">
              <a:ea typeface="Calibri"/>
              <a:cs typeface="Times New Roman"/>
            </a:endParaRPr>
          </a:p>
          <a:p>
            <a:pPr marL="0" indent="0">
              <a:buNone/>
            </a:pPr>
            <a:endParaRPr lang="de-DE" sz="2000" dirty="0"/>
          </a:p>
        </p:txBody>
      </p:sp>
    </p:spTree>
    <p:extLst>
      <p:ext uri="{BB962C8B-B14F-4D97-AF65-F5344CB8AC3E}">
        <p14:creationId xmlns:p14="http://schemas.microsoft.com/office/powerpoint/2010/main" val="344616789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a:bodyPr>
          <a:lstStyle/>
          <a:p>
            <a:pPr marL="0" lvl="0" indent="0">
              <a:lnSpc>
                <a:spcPct val="115000"/>
              </a:lnSpc>
              <a:spcAft>
                <a:spcPts val="1000"/>
              </a:spcAft>
              <a:buSzPts val="1000"/>
              <a:buNone/>
              <a:tabLst>
                <a:tab pos="457200" algn="l"/>
              </a:tabLst>
            </a:pPr>
            <a:r>
              <a:rPr lang="de-DE" sz="1800" b="1" dirty="0">
                <a:ea typeface="Calibri"/>
                <a:cs typeface="Times New Roman"/>
              </a:rPr>
              <a:t>Eckdaten zu „Mobbing“:</a:t>
            </a:r>
          </a:p>
          <a:p>
            <a:pPr lvl="0">
              <a:lnSpc>
                <a:spcPct val="115000"/>
              </a:lnSpc>
              <a:spcAft>
                <a:spcPts val="1000"/>
              </a:spcAft>
              <a:buSzPts val="1000"/>
              <a:tabLst>
                <a:tab pos="457200" algn="l"/>
              </a:tabLst>
            </a:pPr>
            <a:r>
              <a:rPr lang="de-DE" sz="1800" dirty="0">
                <a:solidFill>
                  <a:prstClr val="black"/>
                </a:solidFill>
                <a:ea typeface="Calibri"/>
                <a:cs typeface="Times New Roman"/>
              </a:rPr>
              <a:t>Mobbing kommt in sämtlichen Schulformen vor. Sowohl in der Stadt als auch auf dem Land</a:t>
            </a:r>
          </a:p>
          <a:p>
            <a:pPr lvl="0">
              <a:lnSpc>
                <a:spcPct val="115000"/>
              </a:lnSpc>
              <a:spcAft>
                <a:spcPts val="1000"/>
              </a:spcAft>
              <a:buSzPts val="1000"/>
              <a:tabLst>
                <a:tab pos="457200" algn="l"/>
              </a:tabLst>
            </a:pPr>
            <a:r>
              <a:rPr lang="de-DE" sz="1800" dirty="0">
                <a:solidFill>
                  <a:prstClr val="black"/>
                </a:solidFill>
                <a:ea typeface="Calibri"/>
                <a:cs typeface="Times New Roman"/>
              </a:rPr>
              <a:t>ca. jeder 7. Schüler bzw. Schülerin sind irgendwann Mobbing-Opfer</a:t>
            </a:r>
          </a:p>
          <a:p>
            <a:pPr lvl="0">
              <a:lnSpc>
                <a:spcPct val="115000"/>
              </a:lnSpc>
              <a:spcAft>
                <a:spcPts val="1000"/>
              </a:spcAft>
              <a:buSzPts val="1000"/>
              <a:tabLst>
                <a:tab pos="457200" algn="l"/>
              </a:tabLst>
            </a:pPr>
            <a:r>
              <a:rPr lang="de-DE" sz="1800" dirty="0">
                <a:solidFill>
                  <a:prstClr val="black"/>
                </a:solidFill>
                <a:ea typeface="Calibri"/>
                <a:cs typeface="Times New Roman"/>
              </a:rPr>
              <a:t>beide Geschlechter sind fast gleichermaßen betroffen</a:t>
            </a:r>
          </a:p>
          <a:p>
            <a:pPr lvl="0">
              <a:lnSpc>
                <a:spcPct val="115000"/>
              </a:lnSpc>
              <a:spcAft>
                <a:spcPts val="1000"/>
              </a:spcAft>
              <a:buSzPts val="1000"/>
              <a:tabLst>
                <a:tab pos="457200" algn="l"/>
              </a:tabLst>
            </a:pPr>
            <a:r>
              <a:rPr lang="de-DE" sz="1800" dirty="0">
                <a:solidFill>
                  <a:prstClr val="black"/>
                </a:solidFill>
                <a:ea typeface="Calibri"/>
                <a:cs typeface="Times New Roman"/>
              </a:rPr>
              <a:t>Nicht nur Schüler*innen, -auch Lehrer*innen können Mobber sein</a:t>
            </a:r>
          </a:p>
          <a:p>
            <a:pPr lvl="0">
              <a:lnSpc>
                <a:spcPct val="115000"/>
              </a:lnSpc>
              <a:spcAft>
                <a:spcPts val="1000"/>
              </a:spcAft>
              <a:buSzPts val="1000"/>
              <a:buFontTx/>
              <a:buChar char="-"/>
              <a:tabLst>
                <a:tab pos="457200" algn="l"/>
              </a:tabLst>
            </a:pPr>
            <a:endParaRPr lang="de-DE" sz="1800" dirty="0">
              <a:ea typeface="Calibri"/>
              <a:cs typeface="Times New Roman"/>
            </a:endParaRPr>
          </a:p>
          <a:p>
            <a:pPr marL="0" indent="0">
              <a:buNone/>
            </a:pPr>
            <a:endParaRPr lang="de-DE" sz="2000" dirty="0"/>
          </a:p>
        </p:txBody>
      </p:sp>
    </p:spTree>
    <p:extLst>
      <p:ext uri="{BB962C8B-B14F-4D97-AF65-F5344CB8AC3E}">
        <p14:creationId xmlns:p14="http://schemas.microsoft.com/office/powerpoint/2010/main" val="305576283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a:bodyPr>
          <a:lstStyle/>
          <a:p>
            <a:pPr marL="0" lvl="0" indent="0">
              <a:lnSpc>
                <a:spcPct val="115000"/>
              </a:lnSpc>
              <a:spcAft>
                <a:spcPts val="1000"/>
              </a:spcAft>
              <a:buSzPts val="1000"/>
              <a:buNone/>
              <a:tabLst>
                <a:tab pos="457200" algn="l"/>
              </a:tabLst>
            </a:pPr>
            <a:r>
              <a:rPr lang="de-DE" sz="1800" b="1" dirty="0">
                <a:ea typeface="Calibri"/>
                <a:cs typeface="Times New Roman"/>
              </a:rPr>
              <a:t>Auswirkungen:</a:t>
            </a:r>
          </a:p>
          <a:p>
            <a:pPr marL="0" lvl="0" indent="0">
              <a:lnSpc>
                <a:spcPct val="115000"/>
              </a:lnSpc>
              <a:spcAft>
                <a:spcPts val="1000"/>
              </a:spcAft>
              <a:buSzPts val="1000"/>
              <a:buNone/>
              <a:tabLst>
                <a:tab pos="457200" algn="l"/>
              </a:tabLst>
            </a:pPr>
            <a:endParaRPr lang="de-DE" sz="1800" dirty="0">
              <a:ea typeface="Calibri"/>
              <a:cs typeface="Times New Roman"/>
            </a:endParaRPr>
          </a:p>
          <a:p>
            <a:pPr marL="0" indent="0">
              <a:buNone/>
            </a:pPr>
            <a:endParaRPr lang="de-DE" sz="2000" dirty="0"/>
          </a:p>
        </p:txBody>
      </p:sp>
    </p:spTree>
    <p:extLst>
      <p:ext uri="{BB962C8B-B14F-4D97-AF65-F5344CB8AC3E}">
        <p14:creationId xmlns:p14="http://schemas.microsoft.com/office/powerpoint/2010/main" val="90067492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a:bodyPr>
          <a:lstStyle/>
          <a:p>
            <a:pPr marL="0" lvl="0" indent="0">
              <a:lnSpc>
                <a:spcPct val="115000"/>
              </a:lnSpc>
              <a:spcAft>
                <a:spcPts val="1000"/>
              </a:spcAft>
              <a:buSzPts val="1000"/>
              <a:buNone/>
              <a:tabLst>
                <a:tab pos="457200" algn="l"/>
              </a:tabLst>
            </a:pPr>
            <a:r>
              <a:rPr lang="de-DE" sz="1800" b="1" dirty="0">
                <a:ea typeface="Calibri"/>
                <a:cs typeface="Times New Roman"/>
              </a:rPr>
              <a:t>Auswirkungen:</a:t>
            </a:r>
          </a:p>
          <a:p>
            <a:pPr lvl="0">
              <a:lnSpc>
                <a:spcPct val="115000"/>
              </a:lnSpc>
              <a:spcAft>
                <a:spcPts val="1000"/>
              </a:spcAft>
              <a:buSzPts val="1000"/>
              <a:buFont typeface="Symbol"/>
              <a:buChar char=""/>
              <a:tabLst>
                <a:tab pos="457200" algn="l"/>
              </a:tabLst>
            </a:pPr>
            <a:r>
              <a:rPr lang="de-DE" sz="1800" dirty="0">
                <a:solidFill>
                  <a:prstClr val="black"/>
                </a:solidFill>
                <a:latin typeface="+mj-lt"/>
                <a:ea typeface="Times New Roman"/>
                <a:cs typeface="Times New Roman"/>
              </a:rPr>
              <a:t>Physische Schädigungen (Verletzungen)</a:t>
            </a:r>
            <a:endParaRPr lang="de-DE" sz="1600" dirty="0">
              <a:solidFill>
                <a:prstClr val="black"/>
              </a:solidFill>
              <a:latin typeface="+mj-lt"/>
              <a:ea typeface="Calibri"/>
              <a:cs typeface="Times New Roman"/>
            </a:endParaRPr>
          </a:p>
          <a:p>
            <a:pPr marL="0" lvl="0" indent="0">
              <a:lnSpc>
                <a:spcPct val="115000"/>
              </a:lnSpc>
              <a:spcAft>
                <a:spcPts val="1000"/>
              </a:spcAft>
              <a:buSzPts val="1000"/>
              <a:buNone/>
              <a:tabLst>
                <a:tab pos="457200" algn="l"/>
              </a:tabLst>
            </a:pPr>
            <a:endParaRPr lang="de-DE" sz="1800" dirty="0">
              <a:ea typeface="Calibri"/>
              <a:cs typeface="Times New Roman"/>
            </a:endParaRPr>
          </a:p>
          <a:p>
            <a:pPr marL="0" indent="0">
              <a:buNone/>
            </a:pPr>
            <a:endParaRPr lang="de-DE" sz="2000" dirty="0"/>
          </a:p>
        </p:txBody>
      </p:sp>
    </p:spTree>
    <p:extLst>
      <p:ext uri="{BB962C8B-B14F-4D97-AF65-F5344CB8AC3E}">
        <p14:creationId xmlns:p14="http://schemas.microsoft.com/office/powerpoint/2010/main" val="397758607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a:bodyPr>
          <a:lstStyle/>
          <a:p>
            <a:pPr marL="0" lvl="0" indent="0">
              <a:lnSpc>
                <a:spcPct val="115000"/>
              </a:lnSpc>
              <a:spcAft>
                <a:spcPts val="1000"/>
              </a:spcAft>
              <a:buSzPts val="1000"/>
              <a:buNone/>
              <a:tabLst>
                <a:tab pos="457200" algn="l"/>
              </a:tabLst>
            </a:pPr>
            <a:r>
              <a:rPr lang="de-DE" sz="1800" b="1" dirty="0">
                <a:ea typeface="Calibri"/>
                <a:cs typeface="Times New Roman"/>
              </a:rPr>
              <a:t>Auswirkungen:</a:t>
            </a:r>
          </a:p>
          <a:p>
            <a:pPr lvl="0">
              <a:lnSpc>
                <a:spcPct val="115000"/>
              </a:lnSpc>
              <a:spcAft>
                <a:spcPts val="1000"/>
              </a:spcAft>
              <a:buSzPts val="1000"/>
              <a:buFont typeface="Symbol"/>
              <a:buChar char=""/>
              <a:tabLst>
                <a:tab pos="457200" algn="l"/>
              </a:tabLst>
            </a:pPr>
            <a:r>
              <a:rPr lang="de-DE" sz="1800" dirty="0">
                <a:solidFill>
                  <a:prstClr val="black"/>
                </a:solidFill>
                <a:latin typeface="+mj-lt"/>
                <a:ea typeface="Times New Roman"/>
                <a:cs typeface="Times New Roman"/>
              </a:rPr>
              <a:t>Physische Schädigungen (Verletzungen)</a:t>
            </a:r>
            <a:endParaRPr lang="de-DE" sz="1600" dirty="0">
              <a:solidFill>
                <a:prstClr val="black"/>
              </a:solidFill>
              <a:latin typeface="+mj-lt"/>
              <a:ea typeface="Calibri"/>
              <a:cs typeface="Times New Roman"/>
            </a:endParaRPr>
          </a:p>
          <a:p>
            <a:pPr lvl="0">
              <a:lnSpc>
                <a:spcPct val="115000"/>
              </a:lnSpc>
              <a:spcAft>
                <a:spcPts val="1000"/>
              </a:spcAft>
              <a:buSzPts val="1000"/>
              <a:buFont typeface="Symbol"/>
              <a:buChar char=""/>
              <a:tabLst>
                <a:tab pos="457200" algn="l"/>
              </a:tabLst>
            </a:pPr>
            <a:r>
              <a:rPr lang="de-DE" sz="1800" dirty="0">
                <a:solidFill>
                  <a:prstClr val="black"/>
                </a:solidFill>
                <a:latin typeface="+mj-lt"/>
                <a:ea typeface="Times New Roman"/>
                <a:cs typeface="Times New Roman"/>
              </a:rPr>
              <a:t>Psychische Schädigungen (z. B. Zerstörung des Selbstbewusstseins)</a:t>
            </a:r>
            <a:endParaRPr lang="de-DE" sz="1600" dirty="0">
              <a:solidFill>
                <a:prstClr val="black"/>
              </a:solidFill>
              <a:latin typeface="+mj-lt"/>
              <a:ea typeface="Calibri"/>
              <a:cs typeface="Times New Roman"/>
            </a:endParaRPr>
          </a:p>
          <a:p>
            <a:pPr marL="0" lvl="0" indent="0">
              <a:lnSpc>
                <a:spcPct val="115000"/>
              </a:lnSpc>
              <a:spcAft>
                <a:spcPts val="1000"/>
              </a:spcAft>
              <a:buSzPts val="1000"/>
              <a:buNone/>
              <a:tabLst>
                <a:tab pos="457200" algn="l"/>
              </a:tabLst>
            </a:pPr>
            <a:endParaRPr lang="de-DE" sz="1800" dirty="0">
              <a:ea typeface="Calibri"/>
              <a:cs typeface="Times New Roman"/>
            </a:endParaRPr>
          </a:p>
          <a:p>
            <a:pPr marL="0" indent="0">
              <a:buNone/>
            </a:pPr>
            <a:endParaRPr lang="de-DE" sz="2000" dirty="0"/>
          </a:p>
        </p:txBody>
      </p:sp>
    </p:spTree>
    <p:extLst>
      <p:ext uri="{BB962C8B-B14F-4D97-AF65-F5344CB8AC3E}">
        <p14:creationId xmlns:p14="http://schemas.microsoft.com/office/powerpoint/2010/main" val="239038634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a:bodyPr>
          <a:lstStyle/>
          <a:p>
            <a:pPr marL="0" lvl="0" indent="0">
              <a:lnSpc>
                <a:spcPct val="115000"/>
              </a:lnSpc>
              <a:spcAft>
                <a:spcPts val="1000"/>
              </a:spcAft>
              <a:buSzPts val="1000"/>
              <a:buNone/>
              <a:tabLst>
                <a:tab pos="457200" algn="l"/>
              </a:tabLst>
            </a:pPr>
            <a:r>
              <a:rPr lang="de-DE" sz="1800" b="1" dirty="0">
                <a:ea typeface="Calibri"/>
                <a:cs typeface="Times New Roman"/>
              </a:rPr>
              <a:t>Auswirkungen:</a:t>
            </a:r>
          </a:p>
          <a:p>
            <a:pPr lvl="0">
              <a:lnSpc>
                <a:spcPct val="115000"/>
              </a:lnSpc>
              <a:spcAft>
                <a:spcPts val="1000"/>
              </a:spcAft>
              <a:buSzPts val="1000"/>
              <a:buFont typeface="Symbol"/>
              <a:buChar char=""/>
              <a:tabLst>
                <a:tab pos="457200" algn="l"/>
              </a:tabLst>
            </a:pPr>
            <a:r>
              <a:rPr lang="de-DE" sz="1800" dirty="0">
                <a:solidFill>
                  <a:prstClr val="black"/>
                </a:solidFill>
                <a:latin typeface="+mj-lt"/>
                <a:ea typeface="Times New Roman"/>
                <a:cs typeface="Times New Roman"/>
              </a:rPr>
              <a:t>Physische Schädigungen (Verletzungen)</a:t>
            </a:r>
            <a:endParaRPr lang="de-DE" sz="1600" dirty="0">
              <a:solidFill>
                <a:prstClr val="black"/>
              </a:solidFill>
              <a:latin typeface="+mj-lt"/>
              <a:ea typeface="Calibri"/>
              <a:cs typeface="Times New Roman"/>
            </a:endParaRPr>
          </a:p>
          <a:p>
            <a:pPr lvl="0">
              <a:lnSpc>
                <a:spcPct val="115000"/>
              </a:lnSpc>
              <a:spcAft>
                <a:spcPts val="1000"/>
              </a:spcAft>
              <a:buSzPts val="1000"/>
              <a:buFont typeface="Symbol"/>
              <a:buChar char=""/>
              <a:tabLst>
                <a:tab pos="457200" algn="l"/>
              </a:tabLst>
            </a:pPr>
            <a:r>
              <a:rPr lang="de-DE" sz="1800" dirty="0">
                <a:solidFill>
                  <a:prstClr val="black"/>
                </a:solidFill>
                <a:latin typeface="+mj-lt"/>
                <a:ea typeface="Times New Roman"/>
                <a:cs typeface="Times New Roman"/>
              </a:rPr>
              <a:t>Psychische Schädigungen (z. B. Zerstörung des Selbstbewusstseins)</a:t>
            </a:r>
            <a:endParaRPr lang="de-DE" sz="1600" dirty="0">
              <a:solidFill>
                <a:prstClr val="black"/>
              </a:solidFill>
              <a:latin typeface="+mj-lt"/>
              <a:ea typeface="Calibri"/>
              <a:cs typeface="Times New Roman"/>
            </a:endParaRPr>
          </a:p>
          <a:p>
            <a:pPr lvl="0">
              <a:lnSpc>
                <a:spcPct val="115000"/>
              </a:lnSpc>
              <a:spcAft>
                <a:spcPts val="1000"/>
              </a:spcAft>
              <a:buSzPts val="1000"/>
              <a:buFont typeface="Symbol"/>
              <a:buChar char=""/>
              <a:tabLst>
                <a:tab pos="457200" algn="l"/>
              </a:tabLst>
            </a:pPr>
            <a:r>
              <a:rPr lang="de-DE" sz="1800" dirty="0">
                <a:solidFill>
                  <a:prstClr val="black"/>
                </a:solidFill>
                <a:latin typeface="+mj-lt"/>
                <a:ea typeface="Times New Roman"/>
                <a:cs typeface="Times New Roman"/>
              </a:rPr>
              <a:t>Psychosomatische Reaktionen (z. B. Appetitlosigkeit, Bauchschmerzen, Albträume, Schlafstörungen)</a:t>
            </a:r>
            <a:endParaRPr lang="de-DE" sz="1600" dirty="0">
              <a:solidFill>
                <a:prstClr val="black"/>
              </a:solidFill>
              <a:latin typeface="+mj-lt"/>
              <a:ea typeface="Calibri"/>
              <a:cs typeface="Times New Roman"/>
            </a:endParaRPr>
          </a:p>
          <a:p>
            <a:pPr marL="0" lvl="0" indent="0">
              <a:lnSpc>
                <a:spcPct val="115000"/>
              </a:lnSpc>
              <a:spcAft>
                <a:spcPts val="1000"/>
              </a:spcAft>
              <a:buSzPts val="1000"/>
              <a:buNone/>
              <a:tabLst>
                <a:tab pos="457200" algn="l"/>
              </a:tabLst>
            </a:pPr>
            <a:endParaRPr lang="de-DE" sz="1800" dirty="0">
              <a:ea typeface="Calibri"/>
              <a:cs typeface="Times New Roman"/>
            </a:endParaRPr>
          </a:p>
          <a:p>
            <a:pPr marL="0" indent="0">
              <a:buNone/>
            </a:pPr>
            <a:endParaRPr lang="de-DE" sz="2000" dirty="0"/>
          </a:p>
        </p:txBody>
      </p:sp>
    </p:spTree>
    <p:extLst>
      <p:ext uri="{BB962C8B-B14F-4D97-AF65-F5344CB8AC3E}">
        <p14:creationId xmlns:p14="http://schemas.microsoft.com/office/powerpoint/2010/main" val="358189220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a:bodyPr>
          <a:lstStyle/>
          <a:p>
            <a:pPr marL="0" lvl="0" indent="0">
              <a:lnSpc>
                <a:spcPct val="115000"/>
              </a:lnSpc>
              <a:spcAft>
                <a:spcPts val="1000"/>
              </a:spcAft>
              <a:buSzPts val="1000"/>
              <a:buNone/>
              <a:tabLst>
                <a:tab pos="457200" algn="l"/>
              </a:tabLst>
            </a:pPr>
            <a:r>
              <a:rPr lang="de-DE" sz="1800" b="1" dirty="0">
                <a:ea typeface="Calibri"/>
                <a:cs typeface="Times New Roman"/>
              </a:rPr>
              <a:t>Auswirkungen:</a:t>
            </a:r>
          </a:p>
          <a:p>
            <a:pPr lvl="0">
              <a:lnSpc>
                <a:spcPct val="115000"/>
              </a:lnSpc>
              <a:spcAft>
                <a:spcPts val="1000"/>
              </a:spcAft>
              <a:buSzPts val="1000"/>
              <a:buFont typeface="Symbol"/>
              <a:buChar char=""/>
              <a:tabLst>
                <a:tab pos="457200" algn="l"/>
              </a:tabLst>
            </a:pPr>
            <a:r>
              <a:rPr lang="de-DE" sz="1800" dirty="0">
                <a:solidFill>
                  <a:prstClr val="black"/>
                </a:solidFill>
                <a:latin typeface="+mj-lt"/>
                <a:ea typeface="Times New Roman"/>
                <a:cs typeface="Times New Roman"/>
              </a:rPr>
              <a:t>Physische Schädigungen (Verletzungen)</a:t>
            </a:r>
            <a:endParaRPr lang="de-DE" sz="1600" dirty="0">
              <a:solidFill>
                <a:prstClr val="black"/>
              </a:solidFill>
              <a:latin typeface="+mj-lt"/>
              <a:ea typeface="Calibri"/>
              <a:cs typeface="Times New Roman"/>
            </a:endParaRPr>
          </a:p>
          <a:p>
            <a:pPr lvl="0">
              <a:lnSpc>
                <a:spcPct val="115000"/>
              </a:lnSpc>
              <a:spcAft>
                <a:spcPts val="1000"/>
              </a:spcAft>
              <a:buSzPts val="1000"/>
              <a:buFont typeface="Symbol"/>
              <a:buChar char=""/>
              <a:tabLst>
                <a:tab pos="457200" algn="l"/>
              </a:tabLst>
            </a:pPr>
            <a:r>
              <a:rPr lang="de-DE" sz="1800" dirty="0">
                <a:solidFill>
                  <a:prstClr val="black"/>
                </a:solidFill>
                <a:latin typeface="+mj-lt"/>
                <a:ea typeface="Times New Roman"/>
                <a:cs typeface="Times New Roman"/>
              </a:rPr>
              <a:t>Psychische Schädigungen (z. B. Zerstörung des Selbstbewusstseins)</a:t>
            </a:r>
            <a:endParaRPr lang="de-DE" sz="1600" dirty="0">
              <a:solidFill>
                <a:prstClr val="black"/>
              </a:solidFill>
              <a:latin typeface="+mj-lt"/>
              <a:ea typeface="Calibri"/>
              <a:cs typeface="Times New Roman"/>
            </a:endParaRPr>
          </a:p>
          <a:p>
            <a:pPr lvl="0">
              <a:lnSpc>
                <a:spcPct val="115000"/>
              </a:lnSpc>
              <a:spcAft>
                <a:spcPts val="1000"/>
              </a:spcAft>
              <a:buSzPts val="1000"/>
              <a:buFont typeface="Symbol"/>
              <a:buChar char=""/>
              <a:tabLst>
                <a:tab pos="457200" algn="l"/>
              </a:tabLst>
            </a:pPr>
            <a:r>
              <a:rPr lang="de-DE" sz="1800" dirty="0">
                <a:solidFill>
                  <a:prstClr val="black"/>
                </a:solidFill>
                <a:latin typeface="+mj-lt"/>
                <a:ea typeface="Times New Roman"/>
                <a:cs typeface="Times New Roman"/>
              </a:rPr>
              <a:t>Psychosomatische Reaktionen (z. B. Appetitlosigkeit, Bauchschmerzen, Albträume, Schlafstörungen)</a:t>
            </a:r>
            <a:endParaRPr lang="de-DE" sz="1600" dirty="0">
              <a:solidFill>
                <a:prstClr val="black"/>
              </a:solidFill>
              <a:latin typeface="+mj-lt"/>
              <a:ea typeface="Calibri"/>
              <a:cs typeface="Times New Roman"/>
            </a:endParaRPr>
          </a:p>
          <a:p>
            <a:pPr lvl="0">
              <a:lnSpc>
                <a:spcPct val="115000"/>
              </a:lnSpc>
              <a:spcAft>
                <a:spcPts val="1000"/>
              </a:spcAft>
              <a:buSzPts val="1000"/>
              <a:buFont typeface="Symbol"/>
              <a:buChar char=""/>
              <a:tabLst>
                <a:tab pos="457200" algn="l"/>
              </a:tabLst>
            </a:pPr>
            <a:r>
              <a:rPr lang="de-DE" sz="1800" dirty="0">
                <a:solidFill>
                  <a:prstClr val="black"/>
                </a:solidFill>
                <a:latin typeface="+mj-lt"/>
                <a:ea typeface="Times New Roman"/>
                <a:cs typeface="Times New Roman"/>
              </a:rPr>
              <a:t>Sonstige Reaktionen (z. B. Unkonzentriertheit, Leistungsrückgang, Fehltage durch "Krankheitstage" oder Schwänzen, Rückzug aus sozialen Bezügen, Ängste, Depressionen, bis zu Suizidversuchen bzw. vollzogenem Suizid)</a:t>
            </a:r>
            <a:endParaRPr lang="de-DE" sz="1600" dirty="0">
              <a:solidFill>
                <a:prstClr val="black"/>
              </a:solidFill>
              <a:latin typeface="+mj-lt"/>
              <a:ea typeface="Calibri"/>
              <a:cs typeface="Times New Roman"/>
            </a:endParaRPr>
          </a:p>
          <a:p>
            <a:pPr marL="0" lvl="0" indent="0">
              <a:lnSpc>
                <a:spcPct val="115000"/>
              </a:lnSpc>
              <a:spcAft>
                <a:spcPts val="1000"/>
              </a:spcAft>
              <a:buSzPts val="1000"/>
              <a:buNone/>
              <a:tabLst>
                <a:tab pos="457200" algn="l"/>
              </a:tabLst>
            </a:pPr>
            <a:endParaRPr lang="de-DE" sz="1800" dirty="0">
              <a:ea typeface="Calibri"/>
              <a:cs typeface="Times New Roman"/>
            </a:endParaRPr>
          </a:p>
          <a:p>
            <a:pPr marL="0" indent="0">
              <a:buNone/>
            </a:pPr>
            <a:endParaRPr lang="de-DE" sz="2000" dirty="0"/>
          </a:p>
        </p:txBody>
      </p:sp>
    </p:spTree>
    <p:extLst>
      <p:ext uri="{BB962C8B-B14F-4D97-AF65-F5344CB8AC3E}">
        <p14:creationId xmlns:p14="http://schemas.microsoft.com/office/powerpoint/2010/main" val="194603686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a:bodyPr>
          <a:lstStyle/>
          <a:p>
            <a:pPr lvl="0">
              <a:lnSpc>
                <a:spcPct val="115000"/>
              </a:lnSpc>
              <a:spcAft>
                <a:spcPts val="1000"/>
              </a:spcAft>
              <a:buSzPts val="1000"/>
              <a:buFontTx/>
              <a:buChar char="-"/>
              <a:tabLst>
                <a:tab pos="457200" algn="l"/>
              </a:tabLst>
            </a:pPr>
            <a:r>
              <a:rPr lang="de-DE" sz="1800" dirty="0">
                <a:ea typeface="Calibri"/>
                <a:cs typeface="Times New Roman"/>
              </a:rPr>
              <a:t>Bei jugendlichen Betroffenen können folgende Verhaltensweisen mögliche Anzeichen für Mobbing sein:</a:t>
            </a:r>
          </a:p>
          <a:p>
            <a:pPr lvl="0">
              <a:lnSpc>
                <a:spcPct val="115000"/>
              </a:lnSpc>
              <a:spcAft>
                <a:spcPts val="1000"/>
              </a:spcAft>
              <a:buSzPts val="1000"/>
              <a:buFontTx/>
              <a:buChar char="-"/>
              <a:tabLst>
                <a:tab pos="457200" algn="l"/>
              </a:tabLst>
            </a:pPr>
            <a:endParaRPr lang="de-DE" sz="1800" dirty="0">
              <a:ea typeface="Calibri"/>
              <a:cs typeface="Times New Roman"/>
            </a:endParaRPr>
          </a:p>
          <a:p>
            <a:pPr marL="0" indent="0">
              <a:buNone/>
            </a:pPr>
            <a:endParaRPr lang="de-DE" sz="2000" dirty="0"/>
          </a:p>
        </p:txBody>
      </p:sp>
    </p:spTree>
    <p:extLst>
      <p:ext uri="{BB962C8B-B14F-4D97-AF65-F5344CB8AC3E}">
        <p14:creationId xmlns:p14="http://schemas.microsoft.com/office/powerpoint/2010/main" val="158868193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b="1" dirty="0">
                <a:solidFill>
                  <a:prstClr val="black"/>
                </a:solidFill>
              </a:rPr>
              <a:t>Die Schulsozialarbeit ist Ansprechpartnerin  für:</a:t>
            </a:r>
            <a:endParaRPr lang="de-DE" dirty="0"/>
          </a:p>
        </p:txBody>
      </p:sp>
      <p:sp>
        <p:nvSpPr>
          <p:cNvPr id="3" name="Inhaltsplatzhalter 2"/>
          <p:cNvSpPr>
            <a:spLocks noGrp="1"/>
          </p:cNvSpPr>
          <p:nvPr>
            <p:ph idx="1"/>
          </p:nvPr>
        </p:nvSpPr>
        <p:spPr/>
        <p:txBody>
          <a:bodyPr/>
          <a:lstStyle/>
          <a:p>
            <a:pPr marL="0" lvl="0" indent="0">
              <a:buNone/>
            </a:pPr>
            <a:r>
              <a:rPr lang="de-DE" sz="2400" dirty="0">
                <a:solidFill>
                  <a:prstClr val="black"/>
                </a:solidFill>
              </a:rPr>
              <a:t>•	Schülerinnen und Schüler des Berufskollegs Siegburg</a:t>
            </a:r>
          </a:p>
          <a:p>
            <a:endParaRPr lang="de-DE" dirty="0"/>
          </a:p>
        </p:txBody>
      </p:sp>
    </p:spTree>
    <p:extLst>
      <p:ext uri="{BB962C8B-B14F-4D97-AF65-F5344CB8AC3E}">
        <p14:creationId xmlns:p14="http://schemas.microsoft.com/office/powerpoint/2010/main" val="76057347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a:bodyPr>
          <a:lstStyle/>
          <a:p>
            <a:pPr lvl="0">
              <a:lnSpc>
                <a:spcPct val="115000"/>
              </a:lnSpc>
              <a:spcAft>
                <a:spcPts val="1000"/>
              </a:spcAft>
              <a:buSzPts val="1000"/>
              <a:buFontTx/>
              <a:buChar char="-"/>
              <a:tabLst>
                <a:tab pos="457200" algn="l"/>
              </a:tabLst>
            </a:pPr>
            <a:r>
              <a:rPr lang="de-DE" sz="1800" dirty="0">
                <a:ea typeface="Calibri"/>
                <a:cs typeface="Times New Roman"/>
              </a:rPr>
              <a:t>Bei jugendlichen Betroffenen können folgende Verhaltensweisen mögliche Anzeichen für Mobbing sein:</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Sie wollen nicht mehr zur Schule gehen.</a:t>
            </a:r>
          </a:p>
          <a:p>
            <a:pPr lvl="0">
              <a:lnSpc>
                <a:spcPct val="115000"/>
              </a:lnSpc>
              <a:spcAft>
                <a:spcPts val="1000"/>
              </a:spcAft>
              <a:buSzPts val="1000"/>
              <a:buFontTx/>
              <a:buChar char="-"/>
              <a:tabLst>
                <a:tab pos="457200" algn="l"/>
              </a:tabLst>
            </a:pPr>
            <a:endParaRPr lang="de-DE" sz="1800" dirty="0">
              <a:ea typeface="Calibri"/>
              <a:cs typeface="Times New Roman"/>
            </a:endParaRPr>
          </a:p>
          <a:p>
            <a:pPr marL="0" indent="0">
              <a:buNone/>
            </a:pPr>
            <a:endParaRPr lang="de-DE" sz="2000" dirty="0"/>
          </a:p>
        </p:txBody>
      </p:sp>
    </p:spTree>
    <p:extLst>
      <p:ext uri="{BB962C8B-B14F-4D97-AF65-F5344CB8AC3E}">
        <p14:creationId xmlns:p14="http://schemas.microsoft.com/office/powerpoint/2010/main" val="149054429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a:bodyPr>
          <a:lstStyle/>
          <a:p>
            <a:pPr lvl="0">
              <a:lnSpc>
                <a:spcPct val="115000"/>
              </a:lnSpc>
              <a:spcAft>
                <a:spcPts val="1000"/>
              </a:spcAft>
              <a:buSzPts val="1000"/>
              <a:buFontTx/>
              <a:buChar char="-"/>
              <a:tabLst>
                <a:tab pos="457200" algn="l"/>
              </a:tabLst>
            </a:pPr>
            <a:r>
              <a:rPr lang="de-DE" sz="1800" dirty="0">
                <a:ea typeface="Calibri"/>
                <a:cs typeface="Times New Roman"/>
              </a:rPr>
              <a:t>Bei jugendlichen Betroffenen können folgende Verhaltensweisen mögliche Anzeichen für Mobbing sein:</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Sie wollen nicht mehr zur Schule gehen.</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Sie wollen zur Schule gefahren werden.</a:t>
            </a:r>
          </a:p>
          <a:p>
            <a:pPr lvl="0">
              <a:lnSpc>
                <a:spcPct val="115000"/>
              </a:lnSpc>
              <a:spcAft>
                <a:spcPts val="1000"/>
              </a:spcAft>
              <a:buSzPts val="1000"/>
              <a:buFontTx/>
              <a:buChar char="-"/>
              <a:tabLst>
                <a:tab pos="457200" algn="l"/>
              </a:tabLst>
            </a:pPr>
            <a:endParaRPr lang="de-DE" sz="1800" dirty="0">
              <a:ea typeface="Calibri"/>
              <a:cs typeface="Times New Roman"/>
            </a:endParaRPr>
          </a:p>
          <a:p>
            <a:pPr marL="0" indent="0">
              <a:buNone/>
            </a:pPr>
            <a:endParaRPr lang="de-DE" sz="2000" dirty="0"/>
          </a:p>
        </p:txBody>
      </p:sp>
    </p:spTree>
    <p:extLst>
      <p:ext uri="{BB962C8B-B14F-4D97-AF65-F5344CB8AC3E}">
        <p14:creationId xmlns:p14="http://schemas.microsoft.com/office/powerpoint/2010/main" val="105044976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a:bodyPr>
          <a:lstStyle/>
          <a:p>
            <a:pPr lvl="0">
              <a:lnSpc>
                <a:spcPct val="115000"/>
              </a:lnSpc>
              <a:spcAft>
                <a:spcPts val="1000"/>
              </a:spcAft>
              <a:buSzPts val="1000"/>
              <a:buFontTx/>
              <a:buChar char="-"/>
              <a:tabLst>
                <a:tab pos="457200" algn="l"/>
              </a:tabLst>
            </a:pPr>
            <a:r>
              <a:rPr lang="de-DE" sz="1800" dirty="0">
                <a:ea typeface="Calibri"/>
                <a:cs typeface="Times New Roman"/>
              </a:rPr>
              <a:t>Bei jugendlichen Betroffenen können folgende Verhaltensweisen mögliche Anzeichen für Mobbing sein:</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Sie wollen nicht mehr zur Schule gehen.</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Sie wollen zur Schule gefahren werden.</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Ihre schulische Leistung lässt nach.</a:t>
            </a:r>
          </a:p>
          <a:p>
            <a:pPr lvl="0">
              <a:lnSpc>
                <a:spcPct val="115000"/>
              </a:lnSpc>
              <a:spcAft>
                <a:spcPts val="1000"/>
              </a:spcAft>
              <a:buSzPts val="1000"/>
              <a:buFontTx/>
              <a:buChar char="-"/>
              <a:tabLst>
                <a:tab pos="457200" algn="l"/>
              </a:tabLst>
            </a:pPr>
            <a:endParaRPr lang="de-DE" sz="1800" dirty="0">
              <a:ea typeface="Calibri"/>
              <a:cs typeface="Times New Roman"/>
            </a:endParaRPr>
          </a:p>
          <a:p>
            <a:pPr marL="0" indent="0">
              <a:buNone/>
            </a:pPr>
            <a:endParaRPr lang="de-DE" sz="2000" dirty="0"/>
          </a:p>
        </p:txBody>
      </p:sp>
    </p:spTree>
    <p:extLst>
      <p:ext uri="{BB962C8B-B14F-4D97-AF65-F5344CB8AC3E}">
        <p14:creationId xmlns:p14="http://schemas.microsoft.com/office/powerpoint/2010/main" val="138634146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a:bodyPr>
          <a:lstStyle/>
          <a:p>
            <a:pPr lvl="0">
              <a:lnSpc>
                <a:spcPct val="115000"/>
              </a:lnSpc>
              <a:spcAft>
                <a:spcPts val="1000"/>
              </a:spcAft>
              <a:buSzPts val="1000"/>
              <a:buFontTx/>
              <a:buChar char="-"/>
              <a:tabLst>
                <a:tab pos="457200" algn="l"/>
              </a:tabLst>
            </a:pPr>
            <a:r>
              <a:rPr lang="de-DE" sz="1800" dirty="0">
                <a:ea typeface="Calibri"/>
                <a:cs typeface="Times New Roman"/>
              </a:rPr>
              <a:t>Bei jugendlichen Betroffenen können folgende Verhaltensweisen mögliche Anzeichen für Mobbing sein:</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Sie wollen nicht mehr zur Schule gehen.</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Sie wollen zur Schule gefahren werden.</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Ihre schulische Leistung lässt nach.</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Sie verlieren Geld oder Handy (wird von den Tätern erpresst).</a:t>
            </a:r>
          </a:p>
          <a:p>
            <a:pPr lvl="0">
              <a:lnSpc>
                <a:spcPct val="115000"/>
              </a:lnSpc>
              <a:spcAft>
                <a:spcPts val="1000"/>
              </a:spcAft>
              <a:buSzPts val="1000"/>
              <a:buFontTx/>
              <a:buChar char="-"/>
              <a:tabLst>
                <a:tab pos="457200" algn="l"/>
              </a:tabLst>
            </a:pPr>
            <a:endParaRPr lang="de-DE" sz="1800" dirty="0">
              <a:ea typeface="Calibri"/>
              <a:cs typeface="Times New Roman"/>
            </a:endParaRPr>
          </a:p>
          <a:p>
            <a:pPr marL="0" indent="0">
              <a:buNone/>
            </a:pPr>
            <a:endParaRPr lang="de-DE" sz="2000" dirty="0"/>
          </a:p>
        </p:txBody>
      </p:sp>
    </p:spTree>
    <p:extLst>
      <p:ext uri="{BB962C8B-B14F-4D97-AF65-F5344CB8AC3E}">
        <p14:creationId xmlns:p14="http://schemas.microsoft.com/office/powerpoint/2010/main" val="282930973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a:bodyPr>
          <a:lstStyle/>
          <a:p>
            <a:pPr lvl="0">
              <a:lnSpc>
                <a:spcPct val="115000"/>
              </a:lnSpc>
              <a:spcAft>
                <a:spcPts val="1000"/>
              </a:spcAft>
              <a:buSzPts val="1000"/>
              <a:buFontTx/>
              <a:buChar char="-"/>
              <a:tabLst>
                <a:tab pos="457200" algn="l"/>
              </a:tabLst>
            </a:pPr>
            <a:r>
              <a:rPr lang="de-DE" sz="1800" dirty="0">
                <a:ea typeface="Calibri"/>
                <a:cs typeface="Times New Roman"/>
              </a:rPr>
              <a:t>Bei jugendlichen Betroffenen können folgende Verhaltensweisen mögliche Anzeichen für Mobbing sein:</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Sie wollen nicht mehr zur Schule gehen.</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Sie wollen zur Schule gefahren werden.</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Ihre schulische Leistung lässt nach.</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Sie verlieren Geld oder Handy (wird von den Tätern erpresst).</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Sie können oder wollen keine schlüssige Erklärung für ihr Verhalten geben.</a:t>
            </a:r>
          </a:p>
          <a:p>
            <a:pPr lvl="0">
              <a:lnSpc>
                <a:spcPct val="115000"/>
              </a:lnSpc>
              <a:spcAft>
                <a:spcPts val="1000"/>
              </a:spcAft>
              <a:buSzPts val="1000"/>
              <a:buFontTx/>
              <a:buChar char="-"/>
              <a:tabLst>
                <a:tab pos="457200" algn="l"/>
              </a:tabLst>
            </a:pPr>
            <a:endParaRPr lang="de-DE" sz="1800" dirty="0">
              <a:ea typeface="Calibri"/>
              <a:cs typeface="Times New Roman"/>
            </a:endParaRPr>
          </a:p>
          <a:p>
            <a:pPr marL="0" indent="0">
              <a:buNone/>
            </a:pPr>
            <a:endParaRPr lang="de-DE" sz="2000" dirty="0"/>
          </a:p>
        </p:txBody>
      </p:sp>
    </p:spTree>
    <p:extLst>
      <p:ext uri="{BB962C8B-B14F-4D97-AF65-F5344CB8AC3E}">
        <p14:creationId xmlns:p14="http://schemas.microsoft.com/office/powerpoint/2010/main" val="274076347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a:bodyPr>
          <a:lstStyle/>
          <a:p>
            <a:pPr lvl="0">
              <a:lnSpc>
                <a:spcPct val="115000"/>
              </a:lnSpc>
              <a:spcAft>
                <a:spcPts val="1000"/>
              </a:spcAft>
              <a:buSzPts val="1000"/>
              <a:buFontTx/>
              <a:buChar char="-"/>
              <a:tabLst>
                <a:tab pos="457200" algn="l"/>
              </a:tabLst>
            </a:pPr>
            <a:r>
              <a:rPr lang="de-DE" sz="1800" dirty="0">
                <a:ea typeface="Calibri"/>
                <a:cs typeface="Times New Roman"/>
              </a:rPr>
              <a:t>Bei jugendlichen Betroffenen können folgende Verhaltensweisen mögliche Anzeichen für Mobbing sein:</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Sie wollen nicht mehr zur Schule gehen.</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Sie wollen zur Schule gefahren werden.</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Ihre schulische Leistung lässt nach.</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Sie verlieren Geld oder Handy (wird von den Tätern erpresst).</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Sie können oder wollen keine schlüssige Erklärung für ihr Verhalten geben.</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Sie beginnen zu stottern.</a:t>
            </a:r>
          </a:p>
          <a:p>
            <a:pPr lvl="0">
              <a:lnSpc>
                <a:spcPct val="115000"/>
              </a:lnSpc>
              <a:spcAft>
                <a:spcPts val="1000"/>
              </a:spcAft>
              <a:buSzPts val="1000"/>
              <a:buFontTx/>
              <a:buChar char="-"/>
              <a:tabLst>
                <a:tab pos="457200" algn="l"/>
              </a:tabLst>
            </a:pPr>
            <a:endParaRPr lang="de-DE" sz="1800" dirty="0">
              <a:ea typeface="Calibri"/>
              <a:cs typeface="Times New Roman"/>
            </a:endParaRPr>
          </a:p>
          <a:p>
            <a:pPr marL="0" indent="0">
              <a:buNone/>
            </a:pPr>
            <a:endParaRPr lang="de-DE" sz="2000" dirty="0"/>
          </a:p>
        </p:txBody>
      </p:sp>
    </p:spTree>
    <p:extLst>
      <p:ext uri="{BB962C8B-B14F-4D97-AF65-F5344CB8AC3E}">
        <p14:creationId xmlns:p14="http://schemas.microsoft.com/office/powerpoint/2010/main" val="58409759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a:bodyPr>
          <a:lstStyle/>
          <a:p>
            <a:pPr lvl="0">
              <a:lnSpc>
                <a:spcPct val="115000"/>
              </a:lnSpc>
              <a:spcAft>
                <a:spcPts val="1000"/>
              </a:spcAft>
              <a:buSzPts val="1000"/>
              <a:buFontTx/>
              <a:buChar char="-"/>
              <a:tabLst>
                <a:tab pos="457200" algn="l"/>
              </a:tabLst>
            </a:pPr>
            <a:r>
              <a:rPr lang="de-DE" sz="1800" dirty="0">
                <a:ea typeface="Calibri"/>
                <a:cs typeface="Times New Roman"/>
              </a:rPr>
              <a:t>Bei jugendlichen Betroffenen können folgende Verhaltensweisen mögliche Anzeichen für Mobbing sein:</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Sie wollen nicht mehr zur Schule gehen.</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Sie wollen zur Schule gefahren werden.</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Ihre schulische Leistung lässt nach.</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Sie verlieren Geld oder Handy (wird von den Tätern erpresst).</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Sie können oder wollen keine schlüssige Erklärung für ihr Verhalten geben.</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Sie beginnen zu stottern.</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Sie ziehen sich zurück.</a:t>
            </a:r>
          </a:p>
          <a:p>
            <a:pPr lvl="0">
              <a:lnSpc>
                <a:spcPct val="115000"/>
              </a:lnSpc>
              <a:spcAft>
                <a:spcPts val="1000"/>
              </a:spcAft>
              <a:buSzPts val="1000"/>
              <a:buFontTx/>
              <a:buChar char="-"/>
              <a:tabLst>
                <a:tab pos="457200" algn="l"/>
              </a:tabLst>
            </a:pPr>
            <a:endParaRPr lang="de-DE" sz="1800" dirty="0">
              <a:ea typeface="Calibri"/>
              <a:cs typeface="Times New Roman"/>
            </a:endParaRPr>
          </a:p>
          <a:p>
            <a:pPr marL="0" indent="0">
              <a:buNone/>
            </a:pPr>
            <a:endParaRPr lang="de-DE" sz="2000" dirty="0"/>
          </a:p>
        </p:txBody>
      </p:sp>
    </p:spTree>
    <p:extLst>
      <p:ext uri="{BB962C8B-B14F-4D97-AF65-F5344CB8AC3E}">
        <p14:creationId xmlns:p14="http://schemas.microsoft.com/office/powerpoint/2010/main" val="238337078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a:bodyPr>
          <a:lstStyle/>
          <a:p>
            <a:pPr lvl="0">
              <a:lnSpc>
                <a:spcPct val="115000"/>
              </a:lnSpc>
              <a:spcAft>
                <a:spcPts val="1000"/>
              </a:spcAft>
              <a:buSzPts val="1000"/>
              <a:buFontTx/>
              <a:buChar char="-"/>
              <a:tabLst>
                <a:tab pos="457200" algn="l"/>
              </a:tabLst>
            </a:pPr>
            <a:r>
              <a:rPr lang="de-DE" sz="1800" dirty="0">
                <a:ea typeface="Calibri"/>
                <a:cs typeface="Times New Roman"/>
              </a:rPr>
              <a:t>Bei jugendlichen Betroffenen können folgende Verhaltensweisen mögliche Anzeichen für Mobbing sein:</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Sie wollen nicht mehr zur Schule gehen.</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Sie wollen zur Schule gefahren werden.</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Ihre schulische Leistung lässt nach.</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Sie verlieren Geld oder Handy (wird von den Tätern erpresst).</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Sie können oder wollen keine schlüssige Erklärung für ihr Verhalten geben.</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Sie beginnen zu stottern.</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Sie ziehen sich zurück.</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Sie haben Albträume.</a:t>
            </a:r>
          </a:p>
          <a:p>
            <a:pPr lvl="0">
              <a:lnSpc>
                <a:spcPct val="115000"/>
              </a:lnSpc>
              <a:spcAft>
                <a:spcPts val="1000"/>
              </a:spcAft>
              <a:buSzPts val="1000"/>
              <a:buFontTx/>
              <a:buChar char="-"/>
              <a:tabLst>
                <a:tab pos="457200" algn="l"/>
              </a:tabLst>
            </a:pPr>
            <a:endParaRPr lang="de-DE" sz="1800" dirty="0">
              <a:ea typeface="Calibri"/>
              <a:cs typeface="Times New Roman"/>
            </a:endParaRPr>
          </a:p>
          <a:p>
            <a:pPr marL="0" indent="0">
              <a:buNone/>
            </a:pPr>
            <a:endParaRPr lang="de-DE" sz="2000" dirty="0"/>
          </a:p>
        </p:txBody>
      </p:sp>
    </p:spTree>
    <p:extLst>
      <p:ext uri="{BB962C8B-B14F-4D97-AF65-F5344CB8AC3E}">
        <p14:creationId xmlns:p14="http://schemas.microsoft.com/office/powerpoint/2010/main" val="351702925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lnSpcReduction="10000"/>
          </a:bodyPr>
          <a:lstStyle/>
          <a:p>
            <a:pPr lvl="0">
              <a:lnSpc>
                <a:spcPct val="115000"/>
              </a:lnSpc>
              <a:spcAft>
                <a:spcPts val="1000"/>
              </a:spcAft>
              <a:buSzPts val="1000"/>
              <a:buFontTx/>
              <a:buChar char="-"/>
              <a:tabLst>
                <a:tab pos="457200" algn="l"/>
              </a:tabLst>
            </a:pPr>
            <a:r>
              <a:rPr lang="de-DE" sz="1800" dirty="0">
                <a:ea typeface="Calibri"/>
                <a:cs typeface="Times New Roman"/>
              </a:rPr>
              <a:t>Bei jugendlichen Betroffenen können folgende Verhaltensweisen mögliche Anzeichen für Mobbing sein:</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Sie wollen nicht mehr zur Schule gehen.</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Sie wollen zur Schule gefahren werden.</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Ihre schulische Leistung lässt nach.</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Sie verlieren Geld oder Handy (wird von den Tätern erpresst).</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Sie können oder wollen keine schlüssige Erklärung für ihr Verhalten geben.</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Sie beginnen zu stottern.</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Sie ziehen sich zurück.</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Sie haben Alpträume.</a:t>
            </a:r>
          </a:p>
          <a:p>
            <a:pPr lvl="0">
              <a:lnSpc>
                <a:spcPct val="115000"/>
              </a:lnSpc>
              <a:spcAft>
                <a:spcPts val="1000"/>
              </a:spcAft>
              <a:buSzPts val="1000"/>
              <a:buFontTx/>
              <a:buChar char="-"/>
              <a:tabLst>
                <a:tab pos="457200" algn="l"/>
              </a:tabLst>
            </a:pPr>
            <a:r>
              <a:rPr lang="de-DE" sz="1500" dirty="0">
                <a:solidFill>
                  <a:prstClr val="black"/>
                </a:solidFill>
                <a:ea typeface="Calibri"/>
                <a:cs typeface="Times New Roman"/>
              </a:rPr>
              <a:t>•	Sie begehen einen Selbstmordversuch.</a:t>
            </a:r>
          </a:p>
          <a:p>
            <a:pPr lvl="0">
              <a:lnSpc>
                <a:spcPct val="115000"/>
              </a:lnSpc>
              <a:spcAft>
                <a:spcPts val="1000"/>
              </a:spcAft>
              <a:buSzPts val="1000"/>
              <a:buFontTx/>
              <a:buChar char="-"/>
              <a:tabLst>
                <a:tab pos="457200" algn="l"/>
              </a:tabLst>
            </a:pPr>
            <a:endParaRPr lang="de-DE" sz="1800" dirty="0">
              <a:ea typeface="Calibri"/>
              <a:cs typeface="Times New Roman"/>
            </a:endParaRPr>
          </a:p>
          <a:p>
            <a:pPr marL="0" indent="0">
              <a:buNone/>
            </a:pPr>
            <a:endParaRPr lang="de-DE" sz="2000" dirty="0"/>
          </a:p>
        </p:txBody>
      </p:sp>
    </p:spTree>
    <p:extLst>
      <p:ext uri="{BB962C8B-B14F-4D97-AF65-F5344CB8AC3E}">
        <p14:creationId xmlns:p14="http://schemas.microsoft.com/office/powerpoint/2010/main" val="317049920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Schwerpunkt: Anti Mobbing-Training</a:t>
            </a:r>
          </a:p>
        </p:txBody>
      </p:sp>
      <p:sp>
        <p:nvSpPr>
          <p:cNvPr id="3" name="Inhaltsplatzhalter 2"/>
          <p:cNvSpPr>
            <a:spLocks noGrp="1"/>
          </p:cNvSpPr>
          <p:nvPr>
            <p:ph idx="1"/>
          </p:nvPr>
        </p:nvSpPr>
        <p:spPr/>
        <p:txBody>
          <a:bodyPr>
            <a:normAutofit/>
          </a:bodyPr>
          <a:lstStyle/>
          <a:p>
            <a:pPr marL="0" lvl="0" indent="0">
              <a:lnSpc>
                <a:spcPct val="115000"/>
              </a:lnSpc>
              <a:spcAft>
                <a:spcPts val="1000"/>
              </a:spcAft>
              <a:buSzPts val="1000"/>
              <a:buNone/>
              <a:tabLst>
                <a:tab pos="457200" algn="l"/>
              </a:tabLst>
            </a:pPr>
            <a:r>
              <a:rPr lang="de-DE" sz="1800" b="1" dirty="0">
                <a:ea typeface="Calibri"/>
                <a:cs typeface="Times New Roman"/>
              </a:rPr>
              <a:t>Maßnahmen gegen Mobbing:</a:t>
            </a:r>
          </a:p>
          <a:p>
            <a:pPr lvl="0">
              <a:lnSpc>
                <a:spcPct val="115000"/>
              </a:lnSpc>
              <a:spcAft>
                <a:spcPts val="1000"/>
              </a:spcAft>
              <a:buSzPts val="1000"/>
              <a:buFontTx/>
              <a:buChar char="-"/>
              <a:tabLst>
                <a:tab pos="457200" algn="l"/>
              </a:tabLst>
            </a:pPr>
            <a:r>
              <a:rPr lang="de-DE" sz="1800" dirty="0">
                <a:solidFill>
                  <a:prstClr val="black"/>
                </a:solidFill>
                <a:ea typeface="Calibri"/>
                <a:cs typeface="Times New Roman"/>
              </a:rPr>
              <a:t>Genauso vielfältig wie die Ursachen, die Symptome und die Folgen von Mobbing sind die Lösungsansätze um Mobbing generell zu verhindern oder es zu beenden, wenn es bereits stattfindet.</a:t>
            </a:r>
          </a:p>
          <a:p>
            <a:pPr marL="0" lvl="0" indent="0">
              <a:lnSpc>
                <a:spcPct val="115000"/>
              </a:lnSpc>
              <a:spcAft>
                <a:spcPts val="1000"/>
              </a:spcAft>
              <a:buSzPts val="1000"/>
              <a:buNone/>
              <a:tabLst>
                <a:tab pos="457200" algn="l"/>
              </a:tabLst>
            </a:pPr>
            <a:endParaRPr lang="de-DE" sz="1800" b="1" dirty="0">
              <a:ea typeface="Calibri"/>
              <a:cs typeface="Times New Roman"/>
            </a:endParaRPr>
          </a:p>
          <a:p>
            <a:pPr lvl="0">
              <a:lnSpc>
                <a:spcPct val="115000"/>
              </a:lnSpc>
              <a:spcAft>
                <a:spcPts val="1000"/>
              </a:spcAft>
              <a:buSzPts val="1000"/>
              <a:buFontTx/>
              <a:buChar char="-"/>
              <a:tabLst>
                <a:tab pos="457200" algn="l"/>
              </a:tabLst>
            </a:pPr>
            <a:endParaRPr lang="de-DE" sz="1800" dirty="0">
              <a:ea typeface="Calibri"/>
              <a:cs typeface="Times New Roman"/>
            </a:endParaRPr>
          </a:p>
          <a:p>
            <a:pPr marL="0" indent="0">
              <a:buNone/>
            </a:pPr>
            <a:endParaRPr lang="de-DE" sz="2000" dirty="0"/>
          </a:p>
        </p:txBody>
      </p:sp>
    </p:spTree>
    <p:extLst>
      <p:ext uri="{BB962C8B-B14F-4D97-AF65-F5344CB8AC3E}">
        <p14:creationId xmlns:p14="http://schemas.microsoft.com/office/powerpoint/2010/main" val="49251324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4320</Words>
  <Application>Microsoft Office PowerPoint</Application>
  <PresentationFormat>Bildschirmpräsentation (4:3)</PresentationFormat>
  <Paragraphs>593</Paragraphs>
  <Slides>108</Slides>
  <Notes>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108</vt:i4>
      </vt:variant>
    </vt:vector>
  </HeadingPairs>
  <TitlesOfParts>
    <vt:vector size="112" baseType="lpstr">
      <vt:lpstr>Arial</vt:lpstr>
      <vt:lpstr>Calibri</vt:lpstr>
      <vt:lpstr>Symbol</vt:lpstr>
      <vt:lpstr>Larissa</vt:lpstr>
      <vt:lpstr>Schulsozialarbeit (SSA) am</vt:lpstr>
      <vt:lpstr>Schulsozialarbeit besteht aus folgenden Bausteinen:</vt:lpstr>
      <vt:lpstr>Schulsozialarbeit besteht aus folgenden Bausteinen:</vt:lpstr>
      <vt:lpstr>Schulsozialarbeit besteht aus folgenden Bausteinen:</vt:lpstr>
      <vt:lpstr>Schulsozialarbeit besteht aus folgenden Bausteinen:</vt:lpstr>
      <vt:lpstr>Schulsozialarbeit stellt sich folgendermaßen da:</vt:lpstr>
      <vt:lpstr>Schulsozialarbeit stellt sich folgendermaßen da:</vt:lpstr>
      <vt:lpstr>Die Schulsozialarbeit ist Ansprechpartnerin  für:</vt:lpstr>
      <vt:lpstr>Die Schulsozialarbeit ist Ansprechpartnerin  für:</vt:lpstr>
      <vt:lpstr>Die Schulsozialarbeit ist Ansprechpartnerin  für:</vt:lpstr>
      <vt:lpstr>Die Schulsozialarbeit ist Ansprechpartnerin  für:</vt:lpstr>
      <vt:lpstr>Die Schulsozialarbeit ist Ansprechpartnerin  für:</vt:lpstr>
      <vt:lpstr>Handlungsfelder sind u.a.:</vt:lpstr>
      <vt:lpstr>Handlungsfelder sind u.a.:</vt:lpstr>
      <vt:lpstr>Handlungsfelder sind u.a.:</vt:lpstr>
      <vt:lpstr>Handlungsfelder sind u.a.:</vt:lpstr>
      <vt:lpstr>Handlungsfelder sind u.a.:</vt:lpstr>
      <vt:lpstr>Handlungsfelder sind u.a.:</vt:lpstr>
      <vt:lpstr>Handlungsfelder sind u.a.:</vt:lpstr>
      <vt:lpstr>Handlungsfelder sind u.a.:</vt:lpstr>
      <vt:lpstr>Handlungsfelder sind u.a.:</vt:lpstr>
      <vt:lpstr>Handlungsfelder sind u.a.:</vt:lpstr>
      <vt:lpstr>Handlungsfelder sind u.a.:</vt:lpstr>
      <vt:lpstr>Handlungsfelder sind u.a.:</vt:lpstr>
      <vt:lpstr>Handlungsfelder sind u.a.:</vt:lpstr>
      <vt:lpstr>Handlungsfelder sind u.a.:</vt:lpstr>
      <vt:lpstr>Handlungsfelder sind u.a.:</vt:lpstr>
      <vt:lpstr>Handlungsfelder sind u.a.:</vt:lpstr>
      <vt:lpstr>Möglichkeiten für Klassen- und Gruppenarbeiten:</vt:lpstr>
      <vt:lpstr>Möglichkeiten für Klassen- und Gruppenarbeiten:</vt:lpstr>
      <vt:lpstr>Möglichkeiten für Klassen- und Gruppenarbeiten:</vt:lpstr>
      <vt:lpstr>Möglichkeiten für Klassen- und Gruppenarbeiten:</vt:lpstr>
      <vt:lpstr>Möglichkeiten für Klassen- und Gruppenarbeiten:</vt:lpstr>
      <vt:lpstr>Erforderliche Grundvoraussetzungen:</vt:lpstr>
      <vt:lpstr>Erforderliche Grundvoraussetzungen:</vt:lpstr>
      <vt:lpstr>Erforderliche Grundvoraussetzungen:</vt:lpstr>
      <vt:lpstr>Erforderliche Grundvoraussetzungen:</vt:lpstr>
      <vt:lpstr>Erforderliche Grundvoraussetzungen:</vt:lpstr>
      <vt:lpstr>Erforderliche Grundvoraussetzungen:</vt:lpstr>
      <vt:lpstr>Erforderliche Grundvoraussetzungen:</vt:lpstr>
      <vt:lpstr>Erforderliche Grundvoraussetzungen:</vt:lpstr>
      <vt:lpstr>Erforderliche Grundvoraussetzungen:</vt:lpstr>
      <vt:lpstr>Erforderliche Grundvoraussetzungen:</vt:lpstr>
      <vt:lpstr>Vernetzung:</vt:lpstr>
      <vt:lpstr>Vernetzung:</vt:lpstr>
      <vt:lpstr>Vernetzung:</vt:lpstr>
      <vt:lpstr>Vernetzung:</vt:lpstr>
      <vt:lpstr>Vernetzung:</vt:lpstr>
      <vt:lpstr>Vernetzung:</vt:lpstr>
      <vt:lpstr>Vernetzung:</vt:lpstr>
      <vt:lpstr>Vernetzung:</vt:lpstr>
      <vt:lpstr>Vernetzung:</vt:lpstr>
      <vt:lpstr>Vernetzung:</vt:lpstr>
      <vt:lpstr>Vernetzung:</vt:lpstr>
      <vt:lpstr>Vernetzung:</vt:lpstr>
      <vt:lpstr>Vernetzung:</vt:lpstr>
      <vt:lpstr>Vernetzung:</vt:lpstr>
      <vt:lpstr>Vernetzung:</vt:lpstr>
      <vt:lpstr>PowerPoint-Präsentation</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Schwerpunkt: Anti Mobbing-Training</vt:lpstr>
      <vt:lpstr>PPP2016/06 Titel: Schulsozialarbeit am BK Siegburg Werner Lorscheider, Dipl. Sozialarbeiter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Schulsozialarbeit am BK Siegburg</dc:title>
  <dc:creator>Schulsozialarbeit</dc:creator>
  <cp:lastModifiedBy>Lorscheider, Werner - BK Siegburg</cp:lastModifiedBy>
  <cp:revision>76</cp:revision>
  <dcterms:created xsi:type="dcterms:W3CDTF">2016-06-08T06:39:09Z</dcterms:created>
  <dcterms:modified xsi:type="dcterms:W3CDTF">2023-01-17T07:22:07Z</dcterms:modified>
</cp:coreProperties>
</file>